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49" r:id="rId2"/>
    <p:sldMasterId id="2147484261" r:id="rId3"/>
  </p:sldMasterIdLst>
  <p:notesMasterIdLst>
    <p:notesMasterId r:id="rId47"/>
  </p:notesMasterIdLst>
  <p:handoutMasterIdLst>
    <p:handoutMasterId r:id="rId48"/>
  </p:handoutMasterIdLst>
  <p:sldIdLst>
    <p:sldId id="323" r:id="rId4"/>
    <p:sldId id="321" r:id="rId5"/>
    <p:sldId id="258" r:id="rId6"/>
    <p:sldId id="328" r:id="rId7"/>
    <p:sldId id="398" r:id="rId8"/>
    <p:sldId id="397" r:id="rId9"/>
    <p:sldId id="393" r:id="rId10"/>
    <p:sldId id="394" r:id="rId11"/>
    <p:sldId id="395" r:id="rId12"/>
    <p:sldId id="396" r:id="rId13"/>
    <p:sldId id="399" r:id="rId14"/>
    <p:sldId id="365" r:id="rId15"/>
    <p:sldId id="330" r:id="rId16"/>
    <p:sldId id="336" r:id="rId17"/>
    <p:sldId id="348" r:id="rId18"/>
    <p:sldId id="349" r:id="rId19"/>
    <p:sldId id="359" r:id="rId20"/>
    <p:sldId id="268" r:id="rId21"/>
    <p:sldId id="309" r:id="rId22"/>
    <p:sldId id="404" r:id="rId23"/>
    <p:sldId id="364" r:id="rId24"/>
    <p:sldId id="376" r:id="rId25"/>
    <p:sldId id="382" r:id="rId26"/>
    <p:sldId id="331" r:id="rId27"/>
    <p:sldId id="386" r:id="rId28"/>
    <p:sldId id="387" r:id="rId29"/>
    <p:sldId id="385" r:id="rId30"/>
    <p:sldId id="383" r:id="rId31"/>
    <p:sldId id="304" r:id="rId32"/>
    <p:sldId id="384" r:id="rId33"/>
    <p:sldId id="354" r:id="rId34"/>
    <p:sldId id="366" r:id="rId35"/>
    <p:sldId id="351" r:id="rId36"/>
    <p:sldId id="353" r:id="rId37"/>
    <p:sldId id="270" r:id="rId38"/>
    <p:sldId id="389" r:id="rId39"/>
    <p:sldId id="403" r:id="rId40"/>
    <p:sldId id="271" r:id="rId41"/>
    <p:sldId id="272" r:id="rId42"/>
    <p:sldId id="273" r:id="rId43"/>
    <p:sldId id="356" r:id="rId44"/>
    <p:sldId id="355" r:id="rId45"/>
    <p:sldId id="40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12" autoAdjust="0"/>
  </p:normalViewPr>
  <p:slideViewPr>
    <p:cSldViewPr>
      <p:cViewPr varScale="1">
        <p:scale>
          <a:sx n="97" d="100"/>
          <a:sy n="97" d="100"/>
        </p:scale>
        <p:origin x="90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pitchFamily="50" charset="0"/>
                <a:ea typeface="+mn-ea"/>
                <a:cs typeface="+mn-cs"/>
              </a:defRPr>
            </a:pPr>
            <a:r>
              <a:rPr lang="en-US" sz="2000" b="0" dirty="0">
                <a:latin typeface="Helvetica Light" pitchFamily="50" charset="0"/>
              </a:rPr>
              <a:t>PROVIDENCE</a:t>
            </a:r>
            <a:r>
              <a:rPr lang="en-US" sz="2000" b="0" baseline="0" dirty="0">
                <a:latin typeface="Helvetica Light" pitchFamily="50" charset="0"/>
              </a:rPr>
              <a:t> PUBLIC SCHOOL STUDENTS</a:t>
            </a:r>
            <a:endParaRPr lang="en-US" sz="2000" b="0" dirty="0">
              <a:latin typeface="Helvetica Light" pitchFamily="50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Helvetica Light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1497156605424"/>
          <c:y val="0.28580052493438318"/>
          <c:w val="0.18457250656167978"/>
          <c:h val="0.422244094488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CB64DD-17CF-4388-A02B-447B5923E18F}" type="doc">
      <dgm:prSet loTypeId="urn:microsoft.com/office/officeart/2005/8/layout/hierarchy2" loCatId="hierarchy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5791061-B55F-435F-8BD3-C53EAF615A97}">
      <dgm:prSet/>
      <dgm:spPr>
        <a:solidFill>
          <a:srgbClr val="D71E3E"/>
        </a:solidFill>
      </dgm:spPr>
      <dgm:t>
        <a:bodyPr/>
        <a:lstStyle/>
        <a:p>
          <a:r>
            <a:rPr lang="en-US" dirty="0"/>
            <a:t>Teachers teach to standards: </a:t>
          </a:r>
        </a:p>
      </dgm:t>
    </dgm:pt>
    <dgm:pt modelId="{E11DA672-0A63-4022-9AE3-D2B81BF39859}" type="parTrans" cxnId="{81149428-2306-4D15-AEDA-47DDE0868178}">
      <dgm:prSet/>
      <dgm:spPr/>
      <dgm:t>
        <a:bodyPr/>
        <a:lstStyle/>
        <a:p>
          <a:endParaRPr lang="en-US"/>
        </a:p>
      </dgm:t>
    </dgm:pt>
    <dgm:pt modelId="{C48CDE0F-2A72-43C4-8F0C-52EF5B5C2A73}" type="sibTrans" cxnId="{81149428-2306-4D15-AEDA-47DDE0868178}">
      <dgm:prSet/>
      <dgm:spPr/>
      <dgm:t>
        <a:bodyPr/>
        <a:lstStyle/>
        <a:p>
          <a:endParaRPr lang="en-US"/>
        </a:p>
      </dgm:t>
    </dgm:pt>
    <dgm:pt modelId="{9D1B5DC3-3116-4779-9535-20E98EAF5B50}">
      <dgm:prSet/>
      <dgm:spPr>
        <a:solidFill>
          <a:srgbClr val="D71E3E"/>
        </a:solidFill>
      </dgm:spPr>
      <dgm:t>
        <a:bodyPr/>
        <a:lstStyle/>
        <a:p>
          <a:r>
            <a:rPr lang="en-US" dirty="0"/>
            <a:t>Early Learning and Development Standards</a:t>
          </a:r>
        </a:p>
      </dgm:t>
    </dgm:pt>
    <dgm:pt modelId="{20D4E3A4-D770-42DA-A6AE-445E7202E494}" type="parTrans" cxnId="{3DA157D2-A382-465D-A593-210FEFD734C7}">
      <dgm:prSet/>
      <dgm:spPr/>
      <dgm:t>
        <a:bodyPr/>
        <a:lstStyle/>
        <a:p>
          <a:endParaRPr lang="en-US"/>
        </a:p>
      </dgm:t>
    </dgm:pt>
    <dgm:pt modelId="{D81F6095-52ED-4312-8299-C96CAD73FAA2}" type="sibTrans" cxnId="{3DA157D2-A382-465D-A593-210FEFD734C7}">
      <dgm:prSet/>
      <dgm:spPr/>
      <dgm:t>
        <a:bodyPr/>
        <a:lstStyle/>
        <a:p>
          <a:endParaRPr lang="en-US"/>
        </a:p>
      </dgm:t>
    </dgm:pt>
    <dgm:pt modelId="{80F67364-4055-45A5-9657-5FC918CCEB91}">
      <dgm:prSet/>
      <dgm:spPr>
        <a:solidFill>
          <a:srgbClr val="D71E3E"/>
        </a:solidFill>
      </dgm:spPr>
      <dgm:t>
        <a:bodyPr/>
        <a:lstStyle/>
        <a:p>
          <a:r>
            <a:rPr lang="en-US" dirty="0"/>
            <a:t>Common Core State Standards</a:t>
          </a:r>
        </a:p>
      </dgm:t>
    </dgm:pt>
    <dgm:pt modelId="{A0064FCA-F19C-44B8-924D-01BF1423CF62}" type="parTrans" cxnId="{3157AAF2-FEA7-4A91-ADF4-6033A490F464}">
      <dgm:prSet/>
      <dgm:spPr/>
      <dgm:t>
        <a:bodyPr/>
        <a:lstStyle/>
        <a:p>
          <a:endParaRPr lang="en-US"/>
        </a:p>
      </dgm:t>
    </dgm:pt>
    <dgm:pt modelId="{4B0715F4-1F02-4F8F-B495-FC45422603C3}" type="sibTrans" cxnId="{3157AAF2-FEA7-4A91-ADF4-6033A490F464}">
      <dgm:prSet/>
      <dgm:spPr/>
      <dgm:t>
        <a:bodyPr/>
        <a:lstStyle/>
        <a:p>
          <a:endParaRPr lang="en-US"/>
        </a:p>
      </dgm:t>
    </dgm:pt>
    <dgm:pt modelId="{EE025D3C-1D63-4B56-841D-09D82218944F}">
      <dgm:prSet/>
      <dgm:spPr>
        <a:solidFill>
          <a:srgbClr val="D71E3E"/>
        </a:solidFill>
      </dgm:spPr>
      <dgm:t>
        <a:bodyPr/>
        <a:lstStyle/>
        <a:p>
          <a:r>
            <a:rPr lang="en-US" dirty="0"/>
            <a:t>English Language Arts </a:t>
          </a:r>
        </a:p>
      </dgm:t>
    </dgm:pt>
    <dgm:pt modelId="{C5E849E6-5A1C-42C6-8904-6A192BA360C2}" type="parTrans" cxnId="{2D9CED09-BE41-4527-906D-55624942E34C}">
      <dgm:prSet/>
      <dgm:spPr/>
      <dgm:t>
        <a:bodyPr/>
        <a:lstStyle/>
        <a:p>
          <a:endParaRPr lang="en-US"/>
        </a:p>
      </dgm:t>
    </dgm:pt>
    <dgm:pt modelId="{F1C6BC85-D1CF-447A-9D3C-44FD6BF7B5C2}" type="sibTrans" cxnId="{2D9CED09-BE41-4527-906D-55624942E34C}">
      <dgm:prSet/>
      <dgm:spPr/>
      <dgm:t>
        <a:bodyPr/>
        <a:lstStyle/>
        <a:p>
          <a:endParaRPr lang="en-US"/>
        </a:p>
      </dgm:t>
    </dgm:pt>
    <dgm:pt modelId="{37F542AC-629C-4E8D-BB36-D9B65835D60E}">
      <dgm:prSet/>
      <dgm:spPr>
        <a:solidFill>
          <a:srgbClr val="D71E3E"/>
        </a:solidFill>
      </dgm:spPr>
      <dgm:t>
        <a:bodyPr/>
        <a:lstStyle/>
        <a:p>
          <a:r>
            <a:rPr lang="en-US" dirty="0"/>
            <a:t>Math </a:t>
          </a:r>
        </a:p>
      </dgm:t>
    </dgm:pt>
    <dgm:pt modelId="{C102A975-10FA-4F7F-B15A-FA55FA2F7633}" type="parTrans" cxnId="{8B4F245C-1965-4971-8828-841819F760A2}">
      <dgm:prSet/>
      <dgm:spPr/>
      <dgm:t>
        <a:bodyPr/>
        <a:lstStyle/>
        <a:p>
          <a:endParaRPr lang="en-US"/>
        </a:p>
      </dgm:t>
    </dgm:pt>
    <dgm:pt modelId="{3BDB75CE-D496-46CD-BB1B-4B58C748E404}" type="sibTrans" cxnId="{8B4F245C-1965-4971-8828-841819F760A2}">
      <dgm:prSet/>
      <dgm:spPr/>
      <dgm:t>
        <a:bodyPr/>
        <a:lstStyle/>
        <a:p>
          <a:endParaRPr lang="en-US"/>
        </a:p>
      </dgm:t>
    </dgm:pt>
    <dgm:pt modelId="{6ED18658-D5AB-4ABD-AB67-31B567708C42}">
      <dgm:prSet/>
      <dgm:spPr>
        <a:solidFill>
          <a:srgbClr val="D71E3E"/>
        </a:solidFill>
      </dgm:spPr>
      <dgm:t>
        <a:bodyPr/>
        <a:lstStyle/>
        <a:p>
          <a:r>
            <a:rPr lang="en-US" dirty="0"/>
            <a:t>Next Generation Science Standards </a:t>
          </a:r>
        </a:p>
      </dgm:t>
    </dgm:pt>
    <dgm:pt modelId="{32CF41D7-683D-422E-B81D-BD63AA0FF871}" type="parTrans" cxnId="{398057B0-6936-4231-9C99-EB9261C0DCF2}">
      <dgm:prSet/>
      <dgm:spPr/>
      <dgm:t>
        <a:bodyPr/>
        <a:lstStyle/>
        <a:p>
          <a:endParaRPr lang="en-US"/>
        </a:p>
      </dgm:t>
    </dgm:pt>
    <dgm:pt modelId="{15852625-2B0C-46A9-A147-D1D59E5079FA}" type="sibTrans" cxnId="{398057B0-6936-4231-9C99-EB9261C0DCF2}">
      <dgm:prSet/>
      <dgm:spPr/>
      <dgm:t>
        <a:bodyPr/>
        <a:lstStyle/>
        <a:p>
          <a:endParaRPr lang="en-US"/>
        </a:p>
      </dgm:t>
    </dgm:pt>
    <dgm:pt modelId="{43D75686-C040-4D4C-81E1-55F894AEE6FE}">
      <dgm:prSet/>
      <dgm:spPr>
        <a:solidFill>
          <a:srgbClr val="D71E3E"/>
        </a:solidFill>
      </dgm:spPr>
      <dgm:t>
        <a:bodyPr/>
        <a:lstStyle/>
        <a:p>
          <a:r>
            <a:rPr lang="en-US" dirty="0"/>
            <a:t>Social and Emotional Learning Standards </a:t>
          </a:r>
        </a:p>
      </dgm:t>
    </dgm:pt>
    <dgm:pt modelId="{97ED7341-4C2F-4D74-863C-392D1D5E6BEE}" type="parTrans" cxnId="{545F89F8-5316-4E0F-B800-C18C75D253BC}">
      <dgm:prSet/>
      <dgm:spPr/>
      <dgm:t>
        <a:bodyPr/>
        <a:lstStyle/>
        <a:p>
          <a:endParaRPr lang="en-US"/>
        </a:p>
      </dgm:t>
    </dgm:pt>
    <dgm:pt modelId="{04EA479B-9357-463E-BAE0-27F2D408477C}" type="sibTrans" cxnId="{545F89F8-5316-4E0F-B800-C18C75D253BC}">
      <dgm:prSet/>
      <dgm:spPr/>
      <dgm:t>
        <a:bodyPr/>
        <a:lstStyle/>
        <a:p>
          <a:endParaRPr lang="en-US"/>
        </a:p>
      </dgm:t>
    </dgm:pt>
    <dgm:pt modelId="{ECE8584B-DCFA-4BC3-847F-9A36111F57EF}" type="pres">
      <dgm:prSet presAssocID="{8ECB64DD-17CF-4388-A02B-447B5923E1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1335A7-1E50-474A-B795-948810674CDD}" type="pres">
      <dgm:prSet presAssocID="{75791061-B55F-435F-8BD3-C53EAF615A97}" presName="root1" presStyleCnt="0"/>
      <dgm:spPr/>
    </dgm:pt>
    <dgm:pt modelId="{751714D3-BE9D-4D30-B7CD-8B2A3D0675CA}" type="pres">
      <dgm:prSet presAssocID="{75791061-B55F-435F-8BD3-C53EAF615A9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C135CF-1412-4CD9-8D01-38BABA459682}" type="pres">
      <dgm:prSet presAssocID="{75791061-B55F-435F-8BD3-C53EAF615A97}" presName="level2hierChild" presStyleCnt="0"/>
      <dgm:spPr/>
    </dgm:pt>
    <dgm:pt modelId="{F03701C0-633E-41A6-803B-53BC519EDA31}" type="pres">
      <dgm:prSet presAssocID="{20D4E3A4-D770-42DA-A6AE-445E7202E49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DB262D10-EFD3-44F7-9AAD-B5350DAC58F2}" type="pres">
      <dgm:prSet presAssocID="{20D4E3A4-D770-42DA-A6AE-445E7202E49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E854992-0025-4C96-9350-5F402E439952}" type="pres">
      <dgm:prSet presAssocID="{9D1B5DC3-3116-4779-9535-20E98EAF5B50}" presName="root2" presStyleCnt="0"/>
      <dgm:spPr/>
    </dgm:pt>
    <dgm:pt modelId="{E490D4DB-0A5C-4348-9DA9-F302B4FC592E}" type="pres">
      <dgm:prSet presAssocID="{9D1B5DC3-3116-4779-9535-20E98EAF5B5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E36C02-F7BB-4901-897D-CB0177C62CB2}" type="pres">
      <dgm:prSet presAssocID="{9D1B5DC3-3116-4779-9535-20E98EAF5B50}" presName="level3hierChild" presStyleCnt="0"/>
      <dgm:spPr/>
    </dgm:pt>
    <dgm:pt modelId="{5BB68512-434B-407D-B5CB-2E4A26FDE770}" type="pres">
      <dgm:prSet presAssocID="{A0064FCA-F19C-44B8-924D-01BF1423CF62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E0B1CBD2-3D3E-4BEE-A013-A51C87667CFC}" type="pres">
      <dgm:prSet presAssocID="{A0064FCA-F19C-44B8-924D-01BF1423CF62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B37BA9C-CC63-4EBC-87B5-0593159A4EA8}" type="pres">
      <dgm:prSet presAssocID="{80F67364-4055-45A5-9657-5FC918CCEB91}" presName="root2" presStyleCnt="0"/>
      <dgm:spPr/>
    </dgm:pt>
    <dgm:pt modelId="{4543AFD8-CC68-4CE4-8D7B-C182EA26CCA8}" type="pres">
      <dgm:prSet presAssocID="{80F67364-4055-45A5-9657-5FC918CCEB9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A05784-AB80-4223-A7FF-AD13EBB2CBCA}" type="pres">
      <dgm:prSet presAssocID="{80F67364-4055-45A5-9657-5FC918CCEB91}" presName="level3hierChild" presStyleCnt="0"/>
      <dgm:spPr/>
    </dgm:pt>
    <dgm:pt modelId="{7472E4B8-75DC-4418-BCCB-7DDA5F5943DB}" type="pres">
      <dgm:prSet presAssocID="{C5E849E6-5A1C-42C6-8904-6A192BA360C2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E9057A64-38F6-405F-AF96-D24D6EF62513}" type="pres">
      <dgm:prSet presAssocID="{C5E849E6-5A1C-42C6-8904-6A192BA360C2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F4BA135-EFD5-4669-BADB-8587AD2C8F63}" type="pres">
      <dgm:prSet presAssocID="{EE025D3C-1D63-4B56-841D-09D82218944F}" presName="root2" presStyleCnt="0"/>
      <dgm:spPr/>
    </dgm:pt>
    <dgm:pt modelId="{9A2B1D4F-082E-49DB-A03D-8D3914950545}" type="pres">
      <dgm:prSet presAssocID="{EE025D3C-1D63-4B56-841D-09D82218944F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C60D6-EFE5-4997-97B8-7B962323AC3B}" type="pres">
      <dgm:prSet presAssocID="{EE025D3C-1D63-4B56-841D-09D82218944F}" presName="level3hierChild" presStyleCnt="0"/>
      <dgm:spPr/>
    </dgm:pt>
    <dgm:pt modelId="{9298CBC6-C503-41E3-B833-A0C406F05CA8}" type="pres">
      <dgm:prSet presAssocID="{C102A975-10FA-4F7F-B15A-FA55FA2F7633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724370B-5ECC-4069-B57D-37E8A0C80EFE}" type="pres">
      <dgm:prSet presAssocID="{C102A975-10FA-4F7F-B15A-FA55FA2F7633}" presName="connTx" presStyleLbl="parChTrans1D3" presStyleIdx="1" presStyleCnt="2"/>
      <dgm:spPr/>
      <dgm:t>
        <a:bodyPr/>
        <a:lstStyle/>
        <a:p>
          <a:endParaRPr lang="en-US"/>
        </a:p>
      </dgm:t>
    </dgm:pt>
    <dgm:pt modelId="{BE4C8118-E153-477C-9618-B9C415F06690}" type="pres">
      <dgm:prSet presAssocID="{37F542AC-629C-4E8D-BB36-D9B65835D60E}" presName="root2" presStyleCnt="0"/>
      <dgm:spPr/>
    </dgm:pt>
    <dgm:pt modelId="{1D34BF82-0606-4A1E-A4FA-2BB71B38EEDD}" type="pres">
      <dgm:prSet presAssocID="{37F542AC-629C-4E8D-BB36-D9B65835D60E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9B0751-7978-4066-A921-A1993F609B0A}" type="pres">
      <dgm:prSet presAssocID="{37F542AC-629C-4E8D-BB36-D9B65835D60E}" presName="level3hierChild" presStyleCnt="0"/>
      <dgm:spPr/>
    </dgm:pt>
    <dgm:pt modelId="{C6A9ED8A-B075-4A36-8233-820032DA4F1C}" type="pres">
      <dgm:prSet presAssocID="{32CF41D7-683D-422E-B81D-BD63AA0FF87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9D9303-7A57-45CB-8967-C8BA703CA2CB}" type="pres">
      <dgm:prSet presAssocID="{32CF41D7-683D-422E-B81D-BD63AA0FF87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162B828-5397-422E-918C-3068C14E6399}" type="pres">
      <dgm:prSet presAssocID="{6ED18658-D5AB-4ABD-AB67-31B567708C42}" presName="root2" presStyleCnt="0"/>
      <dgm:spPr/>
    </dgm:pt>
    <dgm:pt modelId="{6FF98BC0-A5FD-40F3-8D83-310D8FA9089A}" type="pres">
      <dgm:prSet presAssocID="{6ED18658-D5AB-4ABD-AB67-31B567708C42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272C23-A5A5-44F7-BD30-C0A35EE133EC}" type="pres">
      <dgm:prSet presAssocID="{6ED18658-D5AB-4ABD-AB67-31B567708C42}" presName="level3hierChild" presStyleCnt="0"/>
      <dgm:spPr/>
    </dgm:pt>
    <dgm:pt modelId="{63A9BB34-BB26-4780-A31E-75A1F97D7DD4}" type="pres">
      <dgm:prSet presAssocID="{97ED7341-4C2F-4D74-863C-392D1D5E6BE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57B6938-177B-475A-9850-ADB542C373D5}" type="pres">
      <dgm:prSet presAssocID="{97ED7341-4C2F-4D74-863C-392D1D5E6BE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C011D2F5-9204-436C-AF6D-3CA79B404809}" type="pres">
      <dgm:prSet presAssocID="{43D75686-C040-4D4C-81E1-55F894AEE6FE}" presName="root2" presStyleCnt="0"/>
      <dgm:spPr/>
    </dgm:pt>
    <dgm:pt modelId="{F948958C-FACC-4564-8E75-5E62C2FB222C}" type="pres">
      <dgm:prSet presAssocID="{43D75686-C040-4D4C-81E1-55F894AEE6FE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8360F2-4C82-4A51-B445-B285C67801DF}" type="pres">
      <dgm:prSet presAssocID="{43D75686-C040-4D4C-81E1-55F894AEE6FE}" presName="level3hierChild" presStyleCnt="0"/>
      <dgm:spPr/>
    </dgm:pt>
  </dgm:ptLst>
  <dgm:cxnLst>
    <dgm:cxn modelId="{2D9CED09-BE41-4527-906D-55624942E34C}" srcId="{80F67364-4055-45A5-9657-5FC918CCEB91}" destId="{EE025D3C-1D63-4B56-841D-09D82218944F}" srcOrd="0" destOrd="0" parTransId="{C5E849E6-5A1C-42C6-8904-6A192BA360C2}" sibTransId="{F1C6BC85-D1CF-447A-9D3C-44FD6BF7B5C2}"/>
    <dgm:cxn modelId="{5AB6DE63-48FE-41CE-88E5-6E1E461DA782}" type="presOf" srcId="{32CF41D7-683D-422E-B81D-BD63AA0FF871}" destId="{CC9D9303-7A57-45CB-8967-C8BA703CA2CB}" srcOrd="1" destOrd="0" presId="urn:microsoft.com/office/officeart/2005/8/layout/hierarchy2"/>
    <dgm:cxn modelId="{3157AAF2-FEA7-4A91-ADF4-6033A490F464}" srcId="{75791061-B55F-435F-8BD3-C53EAF615A97}" destId="{80F67364-4055-45A5-9657-5FC918CCEB91}" srcOrd="1" destOrd="0" parTransId="{A0064FCA-F19C-44B8-924D-01BF1423CF62}" sibTransId="{4B0715F4-1F02-4F8F-B495-FC45422603C3}"/>
    <dgm:cxn modelId="{545F89F8-5316-4E0F-B800-C18C75D253BC}" srcId="{75791061-B55F-435F-8BD3-C53EAF615A97}" destId="{43D75686-C040-4D4C-81E1-55F894AEE6FE}" srcOrd="3" destOrd="0" parTransId="{97ED7341-4C2F-4D74-863C-392D1D5E6BEE}" sibTransId="{04EA479B-9357-463E-BAE0-27F2D408477C}"/>
    <dgm:cxn modelId="{8BCB4510-C95A-49BF-A056-92DAC6C5AEA5}" type="presOf" srcId="{C102A975-10FA-4F7F-B15A-FA55FA2F7633}" destId="{9298CBC6-C503-41E3-B833-A0C406F05CA8}" srcOrd="0" destOrd="0" presId="urn:microsoft.com/office/officeart/2005/8/layout/hierarchy2"/>
    <dgm:cxn modelId="{398057B0-6936-4231-9C99-EB9261C0DCF2}" srcId="{75791061-B55F-435F-8BD3-C53EAF615A97}" destId="{6ED18658-D5AB-4ABD-AB67-31B567708C42}" srcOrd="2" destOrd="0" parTransId="{32CF41D7-683D-422E-B81D-BD63AA0FF871}" sibTransId="{15852625-2B0C-46A9-A147-D1D59E5079FA}"/>
    <dgm:cxn modelId="{A4FA1DD9-996A-4FCE-9699-EF18719B0C79}" type="presOf" srcId="{20D4E3A4-D770-42DA-A6AE-445E7202E494}" destId="{F03701C0-633E-41A6-803B-53BC519EDA31}" srcOrd="0" destOrd="0" presId="urn:microsoft.com/office/officeart/2005/8/layout/hierarchy2"/>
    <dgm:cxn modelId="{62B3E34B-689B-4121-ADBA-94D3CC25A634}" type="presOf" srcId="{9D1B5DC3-3116-4779-9535-20E98EAF5B50}" destId="{E490D4DB-0A5C-4348-9DA9-F302B4FC592E}" srcOrd="0" destOrd="0" presId="urn:microsoft.com/office/officeart/2005/8/layout/hierarchy2"/>
    <dgm:cxn modelId="{E4F39212-D01B-4904-8C40-B3215584041F}" type="presOf" srcId="{A0064FCA-F19C-44B8-924D-01BF1423CF62}" destId="{E0B1CBD2-3D3E-4BEE-A013-A51C87667CFC}" srcOrd="1" destOrd="0" presId="urn:microsoft.com/office/officeart/2005/8/layout/hierarchy2"/>
    <dgm:cxn modelId="{3DA157D2-A382-465D-A593-210FEFD734C7}" srcId="{75791061-B55F-435F-8BD3-C53EAF615A97}" destId="{9D1B5DC3-3116-4779-9535-20E98EAF5B50}" srcOrd="0" destOrd="0" parTransId="{20D4E3A4-D770-42DA-A6AE-445E7202E494}" sibTransId="{D81F6095-52ED-4312-8299-C96CAD73FAA2}"/>
    <dgm:cxn modelId="{CEA3E13C-906A-4B72-8FC2-722668C254EB}" type="presOf" srcId="{C5E849E6-5A1C-42C6-8904-6A192BA360C2}" destId="{E9057A64-38F6-405F-AF96-D24D6EF62513}" srcOrd="1" destOrd="0" presId="urn:microsoft.com/office/officeart/2005/8/layout/hierarchy2"/>
    <dgm:cxn modelId="{8C7C0E9F-DB90-4EA1-9D84-3C993FDDE69B}" type="presOf" srcId="{8ECB64DD-17CF-4388-A02B-447B5923E18F}" destId="{ECE8584B-DCFA-4BC3-847F-9A36111F57EF}" srcOrd="0" destOrd="0" presId="urn:microsoft.com/office/officeart/2005/8/layout/hierarchy2"/>
    <dgm:cxn modelId="{3097A469-B166-4C21-B5F9-ABC18384A932}" type="presOf" srcId="{6ED18658-D5AB-4ABD-AB67-31B567708C42}" destId="{6FF98BC0-A5FD-40F3-8D83-310D8FA9089A}" srcOrd="0" destOrd="0" presId="urn:microsoft.com/office/officeart/2005/8/layout/hierarchy2"/>
    <dgm:cxn modelId="{E35E431F-3F0B-4C72-8CD1-350DE9D29AE0}" type="presOf" srcId="{32CF41D7-683D-422E-B81D-BD63AA0FF871}" destId="{C6A9ED8A-B075-4A36-8233-820032DA4F1C}" srcOrd="0" destOrd="0" presId="urn:microsoft.com/office/officeart/2005/8/layout/hierarchy2"/>
    <dgm:cxn modelId="{81149428-2306-4D15-AEDA-47DDE0868178}" srcId="{8ECB64DD-17CF-4388-A02B-447B5923E18F}" destId="{75791061-B55F-435F-8BD3-C53EAF615A97}" srcOrd="0" destOrd="0" parTransId="{E11DA672-0A63-4022-9AE3-D2B81BF39859}" sibTransId="{C48CDE0F-2A72-43C4-8F0C-52EF5B5C2A73}"/>
    <dgm:cxn modelId="{3E9C883D-BC33-4DC1-BFD6-B994B5EE9DFC}" type="presOf" srcId="{C102A975-10FA-4F7F-B15A-FA55FA2F7633}" destId="{0724370B-5ECC-4069-B57D-37E8A0C80EFE}" srcOrd="1" destOrd="0" presId="urn:microsoft.com/office/officeart/2005/8/layout/hierarchy2"/>
    <dgm:cxn modelId="{7ED31B5B-A507-4504-AA89-52EB97364022}" type="presOf" srcId="{C5E849E6-5A1C-42C6-8904-6A192BA360C2}" destId="{7472E4B8-75DC-4418-BCCB-7DDA5F5943DB}" srcOrd="0" destOrd="0" presId="urn:microsoft.com/office/officeart/2005/8/layout/hierarchy2"/>
    <dgm:cxn modelId="{0589484D-3B28-44C5-AD68-E087616892D5}" type="presOf" srcId="{43D75686-C040-4D4C-81E1-55F894AEE6FE}" destId="{F948958C-FACC-4564-8E75-5E62C2FB222C}" srcOrd="0" destOrd="0" presId="urn:microsoft.com/office/officeart/2005/8/layout/hierarchy2"/>
    <dgm:cxn modelId="{595D52A2-98A2-49E6-A923-A5EB21C4503B}" type="presOf" srcId="{EE025D3C-1D63-4B56-841D-09D82218944F}" destId="{9A2B1D4F-082E-49DB-A03D-8D3914950545}" srcOrd="0" destOrd="0" presId="urn:microsoft.com/office/officeart/2005/8/layout/hierarchy2"/>
    <dgm:cxn modelId="{E381F3FC-79AD-4A82-8A45-B747A3B8D59A}" type="presOf" srcId="{97ED7341-4C2F-4D74-863C-392D1D5E6BEE}" destId="{63A9BB34-BB26-4780-A31E-75A1F97D7DD4}" srcOrd="0" destOrd="0" presId="urn:microsoft.com/office/officeart/2005/8/layout/hierarchy2"/>
    <dgm:cxn modelId="{50CE3CE5-BF3B-45DA-B88A-07F9C599AB1A}" type="presOf" srcId="{97ED7341-4C2F-4D74-863C-392D1D5E6BEE}" destId="{D57B6938-177B-475A-9850-ADB542C373D5}" srcOrd="1" destOrd="0" presId="urn:microsoft.com/office/officeart/2005/8/layout/hierarchy2"/>
    <dgm:cxn modelId="{A8E56529-1641-4A26-837A-FFF9A9BDEDBA}" type="presOf" srcId="{37F542AC-629C-4E8D-BB36-D9B65835D60E}" destId="{1D34BF82-0606-4A1E-A4FA-2BB71B38EEDD}" srcOrd="0" destOrd="0" presId="urn:microsoft.com/office/officeart/2005/8/layout/hierarchy2"/>
    <dgm:cxn modelId="{94C91762-2A3B-455C-A435-522FD03FDC9D}" type="presOf" srcId="{20D4E3A4-D770-42DA-A6AE-445E7202E494}" destId="{DB262D10-EFD3-44F7-9AAD-B5350DAC58F2}" srcOrd="1" destOrd="0" presId="urn:microsoft.com/office/officeart/2005/8/layout/hierarchy2"/>
    <dgm:cxn modelId="{CB5AD0E0-5F03-4E55-A386-E6940DD21C91}" type="presOf" srcId="{A0064FCA-F19C-44B8-924D-01BF1423CF62}" destId="{5BB68512-434B-407D-B5CB-2E4A26FDE770}" srcOrd="0" destOrd="0" presId="urn:microsoft.com/office/officeart/2005/8/layout/hierarchy2"/>
    <dgm:cxn modelId="{20566AD0-238F-418D-9310-14145A4293D8}" type="presOf" srcId="{75791061-B55F-435F-8BD3-C53EAF615A97}" destId="{751714D3-BE9D-4D30-B7CD-8B2A3D0675CA}" srcOrd="0" destOrd="0" presId="urn:microsoft.com/office/officeart/2005/8/layout/hierarchy2"/>
    <dgm:cxn modelId="{2C48CB91-2198-45A0-873D-5C228FB720CC}" type="presOf" srcId="{80F67364-4055-45A5-9657-5FC918CCEB91}" destId="{4543AFD8-CC68-4CE4-8D7B-C182EA26CCA8}" srcOrd="0" destOrd="0" presId="urn:microsoft.com/office/officeart/2005/8/layout/hierarchy2"/>
    <dgm:cxn modelId="{8B4F245C-1965-4971-8828-841819F760A2}" srcId="{80F67364-4055-45A5-9657-5FC918CCEB91}" destId="{37F542AC-629C-4E8D-BB36-D9B65835D60E}" srcOrd="1" destOrd="0" parTransId="{C102A975-10FA-4F7F-B15A-FA55FA2F7633}" sibTransId="{3BDB75CE-D496-46CD-BB1B-4B58C748E404}"/>
    <dgm:cxn modelId="{4924ED38-27E7-4AF3-90A6-5A6E605D41FD}" type="presParOf" srcId="{ECE8584B-DCFA-4BC3-847F-9A36111F57EF}" destId="{301335A7-1E50-474A-B795-948810674CDD}" srcOrd="0" destOrd="0" presId="urn:microsoft.com/office/officeart/2005/8/layout/hierarchy2"/>
    <dgm:cxn modelId="{CC22A9F5-6636-4CAA-8932-E260D3CFC32E}" type="presParOf" srcId="{301335A7-1E50-474A-B795-948810674CDD}" destId="{751714D3-BE9D-4D30-B7CD-8B2A3D0675CA}" srcOrd="0" destOrd="0" presId="urn:microsoft.com/office/officeart/2005/8/layout/hierarchy2"/>
    <dgm:cxn modelId="{94913A9F-D126-4845-9AF7-6D7E37D57D27}" type="presParOf" srcId="{301335A7-1E50-474A-B795-948810674CDD}" destId="{38C135CF-1412-4CD9-8D01-38BABA459682}" srcOrd="1" destOrd="0" presId="urn:microsoft.com/office/officeart/2005/8/layout/hierarchy2"/>
    <dgm:cxn modelId="{55EF419A-FBCC-43C9-95DA-95B2EA1A7FEE}" type="presParOf" srcId="{38C135CF-1412-4CD9-8D01-38BABA459682}" destId="{F03701C0-633E-41A6-803B-53BC519EDA31}" srcOrd="0" destOrd="0" presId="urn:microsoft.com/office/officeart/2005/8/layout/hierarchy2"/>
    <dgm:cxn modelId="{9ED50DC1-9D16-451B-AE34-D15654293EFB}" type="presParOf" srcId="{F03701C0-633E-41A6-803B-53BC519EDA31}" destId="{DB262D10-EFD3-44F7-9AAD-B5350DAC58F2}" srcOrd="0" destOrd="0" presId="urn:microsoft.com/office/officeart/2005/8/layout/hierarchy2"/>
    <dgm:cxn modelId="{C9EB3F00-2FA7-4740-99B8-01F4AB439110}" type="presParOf" srcId="{38C135CF-1412-4CD9-8D01-38BABA459682}" destId="{9E854992-0025-4C96-9350-5F402E439952}" srcOrd="1" destOrd="0" presId="urn:microsoft.com/office/officeart/2005/8/layout/hierarchy2"/>
    <dgm:cxn modelId="{260521D7-8C5E-4547-80E6-FFCAAAE168B7}" type="presParOf" srcId="{9E854992-0025-4C96-9350-5F402E439952}" destId="{E490D4DB-0A5C-4348-9DA9-F302B4FC592E}" srcOrd="0" destOrd="0" presId="urn:microsoft.com/office/officeart/2005/8/layout/hierarchy2"/>
    <dgm:cxn modelId="{009E73A4-762D-4389-BF70-79CF55DD9750}" type="presParOf" srcId="{9E854992-0025-4C96-9350-5F402E439952}" destId="{5BE36C02-F7BB-4901-897D-CB0177C62CB2}" srcOrd="1" destOrd="0" presId="urn:microsoft.com/office/officeart/2005/8/layout/hierarchy2"/>
    <dgm:cxn modelId="{1CC93EC7-BEEE-46FE-856C-9BF44D9538AA}" type="presParOf" srcId="{38C135CF-1412-4CD9-8D01-38BABA459682}" destId="{5BB68512-434B-407D-B5CB-2E4A26FDE770}" srcOrd="2" destOrd="0" presId="urn:microsoft.com/office/officeart/2005/8/layout/hierarchy2"/>
    <dgm:cxn modelId="{F6DBE218-15AD-4C5D-AEE5-01C7F4C4C6D4}" type="presParOf" srcId="{5BB68512-434B-407D-B5CB-2E4A26FDE770}" destId="{E0B1CBD2-3D3E-4BEE-A013-A51C87667CFC}" srcOrd="0" destOrd="0" presId="urn:microsoft.com/office/officeart/2005/8/layout/hierarchy2"/>
    <dgm:cxn modelId="{0DFAD9D5-5743-4DB8-9114-F01A0E8CBE27}" type="presParOf" srcId="{38C135CF-1412-4CD9-8D01-38BABA459682}" destId="{FB37BA9C-CC63-4EBC-87B5-0593159A4EA8}" srcOrd="3" destOrd="0" presId="urn:microsoft.com/office/officeart/2005/8/layout/hierarchy2"/>
    <dgm:cxn modelId="{E552F3C4-7E5A-4CA3-98CC-469A712D2343}" type="presParOf" srcId="{FB37BA9C-CC63-4EBC-87B5-0593159A4EA8}" destId="{4543AFD8-CC68-4CE4-8D7B-C182EA26CCA8}" srcOrd="0" destOrd="0" presId="urn:microsoft.com/office/officeart/2005/8/layout/hierarchy2"/>
    <dgm:cxn modelId="{F6ABC7F8-F87F-4D95-A182-A9FB95AB3DD9}" type="presParOf" srcId="{FB37BA9C-CC63-4EBC-87B5-0593159A4EA8}" destId="{5AA05784-AB80-4223-A7FF-AD13EBB2CBCA}" srcOrd="1" destOrd="0" presId="urn:microsoft.com/office/officeart/2005/8/layout/hierarchy2"/>
    <dgm:cxn modelId="{5A9238DA-A176-434C-BB3E-8F20FDE37EAE}" type="presParOf" srcId="{5AA05784-AB80-4223-A7FF-AD13EBB2CBCA}" destId="{7472E4B8-75DC-4418-BCCB-7DDA5F5943DB}" srcOrd="0" destOrd="0" presId="urn:microsoft.com/office/officeart/2005/8/layout/hierarchy2"/>
    <dgm:cxn modelId="{3E20EA5D-FE50-4BF6-872F-F5681D8C19A3}" type="presParOf" srcId="{7472E4B8-75DC-4418-BCCB-7DDA5F5943DB}" destId="{E9057A64-38F6-405F-AF96-D24D6EF62513}" srcOrd="0" destOrd="0" presId="urn:microsoft.com/office/officeart/2005/8/layout/hierarchy2"/>
    <dgm:cxn modelId="{B78A7E22-8E21-48D1-A8DD-9A16900ADE71}" type="presParOf" srcId="{5AA05784-AB80-4223-A7FF-AD13EBB2CBCA}" destId="{BF4BA135-EFD5-4669-BADB-8587AD2C8F63}" srcOrd="1" destOrd="0" presId="urn:microsoft.com/office/officeart/2005/8/layout/hierarchy2"/>
    <dgm:cxn modelId="{237F9BED-91AA-4058-8BA6-01CF38FACE2C}" type="presParOf" srcId="{BF4BA135-EFD5-4669-BADB-8587AD2C8F63}" destId="{9A2B1D4F-082E-49DB-A03D-8D3914950545}" srcOrd="0" destOrd="0" presId="urn:microsoft.com/office/officeart/2005/8/layout/hierarchy2"/>
    <dgm:cxn modelId="{F7A02A61-4032-4F65-827F-15B8588C3E49}" type="presParOf" srcId="{BF4BA135-EFD5-4669-BADB-8587AD2C8F63}" destId="{7FFC60D6-EFE5-4997-97B8-7B962323AC3B}" srcOrd="1" destOrd="0" presId="urn:microsoft.com/office/officeart/2005/8/layout/hierarchy2"/>
    <dgm:cxn modelId="{76BEA5F5-B57B-4644-9E95-DC524EB7C173}" type="presParOf" srcId="{5AA05784-AB80-4223-A7FF-AD13EBB2CBCA}" destId="{9298CBC6-C503-41E3-B833-A0C406F05CA8}" srcOrd="2" destOrd="0" presId="urn:microsoft.com/office/officeart/2005/8/layout/hierarchy2"/>
    <dgm:cxn modelId="{C96AE488-522D-40F8-B687-12180A88A2A6}" type="presParOf" srcId="{9298CBC6-C503-41E3-B833-A0C406F05CA8}" destId="{0724370B-5ECC-4069-B57D-37E8A0C80EFE}" srcOrd="0" destOrd="0" presId="urn:microsoft.com/office/officeart/2005/8/layout/hierarchy2"/>
    <dgm:cxn modelId="{DD9B84B3-A27B-4B0F-9AF6-A6BC635B1A1E}" type="presParOf" srcId="{5AA05784-AB80-4223-A7FF-AD13EBB2CBCA}" destId="{BE4C8118-E153-477C-9618-B9C415F06690}" srcOrd="3" destOrd="0" presId="urn:microsoft.com/office/officeart/2005/8/layout/hierarchy2"/>
    <dgm:cxn modelId="{C2525D10-533A-47D6-AD56-06CD77F6D684}" type="presParOf" srcId="{BE4C8118-E153-477C-9618-B9C415F06690}" destId="{1D34BF82-0606-4A1E-A4FA-2BB71B38EEDD}" srcOrd="0" destOrd="0" presId="urn:microsoft.com/office/officeart/2005/8/layout/hierarchy2"/>
    <dgm:cxn modelId="{FF243677-7A6D-4F21-A702-11FB952D973C}" type="presParOf" srcId="{BE4C8118-E153-477C-9618-B9C415F06690}" destId="{C59B0751-7978-4066-A921-A1993F609B0A}" srcOrd="1" destOrd="0" presId="urn:microsoft.com/office/officeart/2005/8/layout/hierarchy2"/>
    <dgm:cxn modelId="{E94FEFD2-7AA6-4184-B9CC-31C3C68FFFB5}" type="presParOf" srcId="{38C135CF-1412-4CD9-8D01-38BABA459682}" destId="{C6A9ED8A-B075-4A36-8233-820032DA4F1C}" srcOrd="4" destOrd="0" presId="urn:microsoft.com/office/officeart/2005/8/layout/hierarchy2"/>
    <dgm:cxn modelId="{750ADF8E-EEFE-4434-88E1-CE255473B84B}" type="presParOf" srcId="{C6A9ED8A-B075-4A36-8233-820032DA4F1C}" destId="{CC9D9303-7A57-45CB-8967-C8BA703CA2CB}" srcOrd="0" destOrd="0" presId="urn:microsoft.com/office/officeart/2005/8/layout/hierarchy2"/>
    <dgm:cxn modelId="{D62C9C15-DBE0-4E2F-810E-EB13776D2B95}" type="presParOf" srcId="{38C135CF-1412-4CD9-8D01-38BABA459682}" destId="{A162B828-5397-422E-918C-3068C14E6399}" srcOrd="5" destOrd="0" presId="urn:microsoft.com/office/officeart/2005/8/layout/hierarchy2"/>
    <dgm:cxn modelId="{9A4056E1-B7FF-4B5E-83D3-98165C066594}" type="presParOf" srcId="{A162B828-5397-422E-918C-3068C14E6399}" destId="{6FF98BC0-A5FD-40F3-8D83-310D8FA9089A}" srcOrd="0" destOrd="0" presId="urn:microsoft.com/office/officeart/2005/8/layout/hierarchy2"/>
    <dgm:cxn modelId="{D4A58608-1CE0-47BF-AC44-C3851793F667}" type="presParOf" srcId="{A162B828-5397-422E-918C-3068C14E6399}" destId="{6E272C23-A5A5-44F7-BD30-C0A35EE133EC}" srcOrd="1" destOrd="0" presId="urn:microsoft.com/office/officeart/2005/8/layout/hierarchy2"/>
    <dgm:cxn modelId="{5024D9FC-E760-49EA-BF33-10DA86AAAE3C}" type="presParOf" srcId="{38C135CF-1412-4CD9-8D01-38BABA459682}" destId="{63A9BB34-BB26-4780-A31E-75A1F97D7DD4}" srcOrd="6" destOrd="0" presId="urn:microsoft.com/office/officeart/2005/8/layout/hierarchy2"/>
    <dgm:cxn modelId="{EC8C924B-B35D-4D76-BECF-E6A10C734299}" type="presParOf" srcId="{63A9BB34-BB26-4780-A31E-75A1F97D7DD4}" destId="{D57B6938-177B-475A-9850-ADB542C373D5}" srcOrd="0" destOrd="0" presId="urn:microsoft.com/office/officeart/2005/8/layout/hierarchy2"/>
    <dgm:cxn modelId="{A3E0737E-4B5F-4F5B-AF58-CE2195DC6ECA}" type="presParOf" srcId="{38C135CF-1412-4CD9-8D01-38BABA459682}" destId="{C011D2F5-9204-436C-AF6D-3CA79B404809}" srcOrd="7" destOrd="0" presId="urn:microsoft.com/office/officeart/2005/8/layout/hierarchy2"/>
    <dgm:cxn modelId="{C75E076D-D520-442C-800F-B92FDDF4E837}" type="presParOf" srcId="{C011D2F5-9204-436C-AF6D-3CA79B404809}" destId="{F948958C-FACC-4564-8E75-5E62C2FB222C}" srcOrd="0" destOrd="0" presId="urn:microsoft.com/office/officeart/2005/8/layout/hierarchy2"/>
    <dgm:cxn modelId="{BDA23939-ABF9-402E-BDA0-CF681650DE6B}" type="presParOf" srcId="{C011D2F5-9204-436C-AF6D-3CA79B404809}" destId="{A38360F2-4C82-4A51-B445-B285C67801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937C12-D24A-417B-B0DD-9E301AB43C4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F8807AB-8F41-4127-A9B8-89EA3820A331}">
      <dgm:prSet custT="1"/>
      <dgm:spPr/>
      <dgm:t>
        <a:bodyPr/>
        <a:lstStyle/>
        <a:p>
          <a:r>
            <a:rPr lang="en-US" sz="2000" dirty="0"/>
            <a:t>Standards are expectations for what children should know and be able to do. </a:t>
          </a:r>
        </a:p>
      </dgm:t>
    </dgm:pt>
    <dgm:pt modelId="{0C26F692-792B-4ED2-A8D5-E5FED54D43FF}" type="parTrans" cxnId="{046AF7B6-2FF2-4C95-9BEE-DE3DB66DDD9D}">
      <dgm:prSet/>
      <dgm:spPr/>
      <dgm:t>
        <a:bodyPr/>
        <a:lstStyle/>
        <a:p>
          <a:endParaRPr lang="en-US"/>
        </a:p>
      </dgm:t>
    </dgm:pt>
    <dgm:pt modelId="{A24D5619-F6DE-4ED7-9420-1B023AC9F441}" type="sibTrans" cxnId="{046AF7B6-2FF2-4C95-9BEE-DE3DB66DDD9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CA43405-982A-4E1C-A6B9-2750306C2669}">
      <dgm:prSet custT="1"/>
      <dgm:spPr/>
      <dgm:t>
        <a:bodyPr/>
        <a:lstStyle/>
        <a:p>
          <a:r>
            <a:rPr lang="en-US" sz="2000" dirty="0"/>
            <a:t>Standards are not curriculum. </a:t>
          </a:r>
        </a:p>
      </dgm:t>
    </dgm:pt>
    <dgm:pt modelId="{B1CE0D79-A630-4051-8188-DCCC098FC418}" type="parTrans" cxnId="{C5B5AE71-A7DB-48F6-A9F9-B54BCED376E3}">
      <dgm:prSet/>
      <dgm:spPr/>
      <dgm:t>
        <a:bodyPr/>
        <a:lstStyle/>
        <a:p>
          <a:endParaRPr lang="en-US"/>
        </a:p>
      </dgm:t>
    </dgm:pt>
    <dgm:pt modelId="{4FFEBE0F-944A-4A0E-B01B-33F0DDE79363}" type="sibTrans" cxnId="{C5B5AE71-A7DB-48F6-A9F9-B54BCED376E3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943F6A1-ECD9-4D67-BAFC-F59FC5EEF883}">
      <dgm:prSet custT="1"/>
      <dgm:spPr/>
      <dgm:t>
        <a:bodyPr/>
        <a:lstStyle/>
        <a:p>
          <a:r>
            <a:rPr lang="en-US" sz="1700" dirty="0"/>
            <a:t>Schools often adopt a curriculum that is “common core aligned” – Lexia, Reading Street, Eureka Math or create a curriculum that is aligned.  </a:t>
          </a:r>
        </a:p>
      </dgm:t>
    </dgm:pt>
    <dgm:pt modelId="{49C5559C-0785-460B-90CD-27099B760AC7}" type="parTrans" cxnId="{9FEFAEC7-FFC3-4137-BEEC-3B4E9D07BB7A}">
      <dgm:prSet/>
      <dgm:spPr/>
      <dgm:t>
        <a:bodyPr/>
        <a:lstStyle/>
        <a:p>
          <a:endParaRPr lang="en-US"/>
        </a:p>
      </dgm:t>
    </dgm:pt>
    <dgm:pt modelId="{493F8D54-DF81-41E7-8CB0-130D7FF153E3}" type="sibTrans" cxnId="{9FEFAEC7-FFC3-4137-BEEC-3B4E9D07BB7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98566A9-2B5C-4CC2-869D-76AA97EA7C90}" type="pres">
      <dgm:prSet presAssocID="{DD937C12-D24A-417B-B0DD-9E301AB43C49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981EA-B359-49CA-AC45-0F83F55B97B4}" type="pres">
      <dgm:prSet presAssocID="{6F8807AB-8F41-4127-A9B8-89EA3820A331}" presName="compositeNode" presStyleCnt="0">
        <dgm:presLayoutVars>
          <dgm:bulletEnabled val="1"/>
        </dgm:presLayoutVars>
      </dgm:prSet>
      <dgm:spPr/>
    </dgm:pt>
    <dgm:pt modelId="{626A57FB-6616-4B59-9977-82C598D258FC}" type="pres">
      <dgm:prSet presAssocID="{6F8807AB-8F41-4127-A9B8-89EA3820A331}" presName="bgRect" presStyleLbl="bgAccFollowNode1" presStyleIdx="0" presStyleCnt="3"/>
      <dgm:spPr/>
      <dgm:t>
        <a:bodyPr/>
        <a:lstStyle/>
        <a:p>
          <a:endParaRPr lang="en-US"/>
        </a:p>
      </dgm:t>
    </dgm:pt>
    <dgm:pt modelId="{863F3766-3EBD-4ACA-9292-5770952312BD}" type="pres">
      <dgm:prSet presAssocID="{A24D5619-F6DE-4ED7-9420-1B023AC9F441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62891959-A79B-4C23-9F2D-10DA61C870D5}" type="pres">
      <dgm:prSet presAssocID="{6F8807AB-8F41-4127-A9B8-89EA3820A331}" presName="bottomLine" presStyleLbl="alignNode1" presStyleIdx="1" presStyleCnt="6">
        <dgm:presLayoutVars/>
      </dgm:prSet>
      <dgm:spPr/>
    </dgm:pt>
    <dgm:pt modelId="{4B31CB8B-7688-4AD3-843B-58323B99FE82}" type="pres">
      <dgm:prSet presAssocID="{6F8807AB-8F41-4127-A9B8-89EA3820A331}" presName="nodeText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A09A3-EE04-466B-B4B4-07AE389A4722}" type="pres">
      <dgm:prSet presAssocID="{A24D5619-F6DE-4ED7-9420-1B023AC9F441}" presName="sibTrans" presStyleCnt="0"/>
      <dgm:spPr/>
    </dgm:pt>
    <dgm:pt modelId="{C8FB40F0-FAEE-4B6B-B4CB-3A318A967948}" type="pres">
      <dgm:prSet presAssocID="{ACA43405-982A-4E1C-A6B9-2750306C2669}" presName="compositeNode" presStyleCnt="0">
        <dgm:presLayoutVars>
          <dgm:bulletEnabled val="1"/>
        </dgm:presLayoutVars>
      </dgm:prSet>
      <dgm:spPr/>
    </dgm:pt>
    <dgm:pt modelId="{1BA13F47-9267-485F-8DC1-6C1279D5B465}" type="pres">
      <dgm:prSet presAssocID="{ACA43405-982A-4E1C-A6B9-2750306C2669}" presName="bgRect" presStyleLbl="bgAccFollowNode1" presStyleIdx="1" presStyleCnt="3"/>
      <dgm:spPr/>
      <dgm:t>
        <a:bodyPr/>
        <a:lstStyle/>
        <a:p>
          <a:endParaRPr lang="en-US"/>
        </a:p>
      </dgm:t>
    </dgm:pt>
    <dgm:pt modelId="{CF41A53C-AD59-4F1E-9149-BB042CFC4B0C}" type="pres">
      <dgm:prSet presAssocID="{4FFEBE0F-944A-4A0E-B01B-33F0DDE79363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7A0D6769-EC57-43F1-AC2F-957DFF427EB0}" type="pres">
      <dgm:prSet presAssocID="{ACA43405-982A-4E1C-A6B9-2750306C2669}" presName="bottomLine" presStyleLbl="alignNode1" presStyleIdx="3" presStyleCnt="6">
        <dgm:presLayoutVars/>
      </dgm:prSet>
      <dgm:spPr/>
    </dgm:pt>
    <dgm:pt modelId="{BCDD03E0-208E-4878-A8FE-6856DAF6C839}" type="pres">
      <dgm:prSet presAssocID="{ACA43405-982A-4E1C-A6B9-2750306C2669}" presName="nodeText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3C2F3-4A29-49A6-914F-CAAE756DA3AF}" type="pres">
      <dgm:prSet presAssocID="{4FFEBE0F-944A-4A0E-B01B-33F0DDE79363}" presName="sibTrans" presStyleCnt="0"/>
      <dgm:spPr/>
    </dgm:pt>
    <dgm:pt modelId="{DD4B63DE-F6EF-41F0-937F-B1D4F7E238F9}" type="pres">
      <dgm:prSet presAssocID="{0943F6A1-ECD9-4D67-BAFC-F59FC5EEF883}" presName="compositeNode" presStyleCnt="0">
        <dgm:presLayoutVars>
          <dgm:bulletEnabled val="1"/>
        </dgm:presLayoutVars>
      </dgm:prSet>
      <dgm:spPr/>
    </dgm:pt>
    <dgm:pt modelId="{7A6854C7-7A08-419F-9814-546CBD13A894}" type="pres">
      <dgm:prSet presAssocID="{0943F6A1-ECD9-4D67-BAFC-F59FC5EEF883}" presName="bgRect" presStyleLbl="bgAccFollowNode1" presStyleIdx="2" presStyleCnt="3"/>
      <dgm:spPr/>
      <dgm:t>
        <a:bodyPr/>
        <a:lstStyle/>
        <a:p>
          <a:endParaRPr lang="en-US"/>
        </a:p>
      </dgm:t>
    </dgm:pt>
    <dgm:pt modelId="{BD16E46C-5A1A-4957-A217-669631AD2B02}" type="pres">
      <dgm:prSet presAssocID="{493F8D54-DF81-41E7-8CB0-130D7FF153E3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034AAF8-DE7A-4E0E-94E9-B3AEF2DA0D1F}" type="pres">
      <dgm:prSet presAssocID="{0943F6A1-ECD9-4D67-BAFC-F59FC5EEF883}" presName="bottomLine" presStyleLbl="alignNode1" presStyleIdx="5" presStyleCnt="6">
        <dgm:presLayoutVars/>
      </dgm:prSet>
      <dgm:spPr/>
    </dgm:pt>
    <dgm:pt modelId="{1224BB75-62BD-4501-A4AE-9141C9BB4B46}" type="pres">
      <dgm:prSet presAssocID="{0943F6A1-ECD9-4D67-BAFC-F59FC5EEF883}" presName="nodeText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A1729-FAD2-452B-B909-5CAA135F59E2}" type="presOf" srcId="{493F8D54-DF81-41E7-8CB0-130D7FF153E3}" destId="{BD16E46C-5A1A-4957-A217-669631AD2B02}" srcOrd="0" destOrd="0" presId="urn:microsoft.com/office/officeart/2016/7/layout/BasicLinearProcessNumbered"/>
    <dgm:cxn modelId="{1928BDFD-689F-467A-AF6D-274F1CA25CAE}" type="presOf" srcId="{DD937C12-D24A-417B-B0DD-9E301AB43C49}" destId="{B98566A9-2B5C-4CC2-869D-76AA97EA7C90}" srcOrd="0" destOrd="0" presId="urn:microsoft.com/office/officeart/2016/7/layout/BasicLinearProcessNumbered"/>
    <dgm:cxn modelId="{D11D4F01-56F6-42BE-938D-71460F9F6660}" type="presOf" srcId="{0943F6A1-ECD9-4D67-BAFC-F59FC5EEF883}" destId="{1224BB75-62BD-4501-A4AE-9141C9BB4B46}" srcOrd="1" destOrd="0" presId="urn:microsoft.com/office/officeart/2016/7/layout/BasicLinearProcessNumbered"/>
    <dgm:cxn modelId="{910B4D1E-4884-47DE-9435-8EF08D3D3BB1}" type="presOf" srcId="{A24D5619-F6DE-4ED7-9420-1B023AC9F441}" destId="{863F3766-3EBD-4ACA-9292-5770952312BD}" srcOrd="0" destOrd="0" presId="urn:microsoft.com/office/officeart/2016/7/layout/BasicLinearProcessNumbered"/>
    <dgm:cxn modelId="{9FEFAEC7-FFC3-4137-BEEC-3B4E9D07BB7A}" srcId="{DD937C12-D24A-417B-B0DD-9E301AB43C49}" destId="{0943F6A1-ECD9-4D67-BAFC-F59FC5EEF883}" srcOrd="2" destOrd="0" parTransId="{49C5559C-0785-460B-90CD-27099B760AC7}" sibTransId="{493F8D54-DF81-41E7-8CB0-130D7FF153E3}"/>
    <dgm:cxn modelId="{D2A85721-7A6F-4189-B981-A2EE068D60A6}" type="presOf" srcId="{0943F6A1-ECD9-4D67-BAFC-F59FC5EEF883}" destId="{7A6854C7-7A08-419F-9814-546CBD13A894}" srcOrd="0" destOrd="0" presId="urn:microsoft.com/office/officeart/2016/7/layout/BasicLinearProcessNumbered"/>
    <dgm:cxn modelId="{B80A2DAB-8857-4801-B064-B85E9772B7CB}" type="presOf" srcId="{ACA43405-982A-4E1C-A6B9-2750306C2669}" destId="{BCDD03E0-208E-4878-A8FE-6856DAF6C839}" srcOrd="1" destOrd="0" presId="urn:microsoft.com/office/officeart/2016/7/layout/BasicLinearProcessNumbered"/>
    <dgm:cxn modelId="{C243B048-CD2F-426B-A4B0-9CE2F03EE772}" type="presOf" srcId="{6F8807AB-8F41-4127-A9B8-89EA3820A331}" destId="{4B31CB8B-7688-4AD3-843B-58323B99FE82}" srcOrd="1" destOrd="0" presId="urn:microsoft.com/office/officeart/2016/7/layout/BasicLinearProcessNumbered"/>
    <dgm:cxn modelId="{C5B5AE71-A7DB-48F6-A9F9-B54BCED376E3}" srcId="{DD937C12-D24A-417B-B0DD-9E301AB43C49}" destId="{ACA43405-982A-4E1C-A6B9-2750306C2669}" srcOrd="1" destOrd="0" parTransId="{B1CE0D79-A630-4051-8188-DCCC098FC418}" sibTransId="{4FFEBE0F-944A-4A0E-B01B-33F0DDE79363}"/>
    <dgm:cxn modelId="{BB69987A-9552-43FF-A8A7-03604C534354}" type="presOf" srcId="{4FFEBE0F-944A-4A0E-B01B-33F0DDE79363}" destId="{CF41A53C-AD59-4F1E-9149-BB042CFC4B0C}" srcOrd="0" destOrd="0" presId="urn:microsoft.com/office/officeart/2016/7/layout/BasicLinearProcessNumbered"/>
    <dgm:cxn modelId="{0ACD71FA-7268-4254-9DFF-B136E80DB416}" type="presOf" srcId="{ACA43405-982A-4E1C-A6B9-2750306C2669}" destId="{1BA13F47-9267-485F-8DC1-6C1279D5B465}" srcOrd="0" destOrd="0" presId="urn:microsoft.com/office/officeart/2016/7/layout/BasicLinearProcessNumbered"/>
    <dgm:cxn modelId="{046AF7B6-2FF2-4C95-9BEE-DE3DB66DDD9D}" srcId="{DD937C12-D24A-417B-B0DD-9E301AB43C49}" destId="{6F8807AB-8F41-4127-A9B8-89EA3820A331}" srcOrd="0" destOrd="0" parTransId="{0C26F692-792B-4ED2-A8D5-E5FED54D43FF}" sibTransId="{A24D5619-F6DE-4ED7-9420-1B023AC9F441}"/>
    <dgm:cxn modelId="{80829E2B-3BD3-4C7B-BBED-3FC6D114970B}" type="presOf" srcId="{6F8807AB-8F41-4127-A9B8-89EA3820A331}" destId="{626A57FB-6616-4B59-9977-82C598D258FC}" srcOrd="0" destOrd="0" presId="urn:microsoft.com/office/officeart/2016/7/layout/BasicLinearProcessNumbered"/>
    <dgm:cxn modelId="{F8453C2D-4A21-4A64-BA1E-C483226D30FC}" type="presParOf" srcId="{B98566A9-2B5C-4CC2-869D-76AA97EA7C90}" destId="{AEF981EA-B359-49CA-AC45-0F83F55B97B4}" srcOrd="0" destOrd="0" presId="urn:microsoft.com/office/officeart/2016/7/layout/BasicLinearProcessNumbered"/>
    <dgm:cxn modelId="{62F41854-CE4E-4EAE-8FD5-995559230828}" type="presParOf" srcId="{AEF981EA-B359-49CA-AC45-0F83F55B97B4}" destId="{626A57FB-6616-4B59-9977-82C598D258FC}" srcOrd="0" destOrd="0" presId="urn:microsoft.com/office/officeart/2016/7/layout/BasicLinearProcessNumbered"/>
    <dgm:cxn modelId="{19B06092-5C29-4742-A8E9-3C4C26D5C023}" type="presParOf" srcId="{AEF981EA-B359-49CA-AC45-0F83F55B97B4}" destId="{863F3766-3EBD-4ACA-9292-5770952312BD}" srcOrd="1" destOrd="0" presId="urn:microsoft.com/office/officeart/2016/7/layout/BasicLinearProcessNumbered"/>
    <dgm:cxn modelId="{90361EBA-F7D9-455F-8825-935B851B7EB7}" type="presParOf" srcId="{AEF981EA-B359-49CA-AC45-0F83F55B97B4}" destId="{62891959-A79B-4C23-9F2D-10DA61C870D5}" srcOrd="2" destOrd="0" presId="urn:microsoft.com/office/officeart/2016/7/layout/BasicLinearProcessNumbered"/>
    <dgm:cxn modelId="{19417BDB-CA98-4D6D-B416-EAF9B8E56562}" type="presParOf" srcId="{AEF981EA-B359-49CA-AC45-0F83F55B97B4}" destId="{4B31CB8B-7688-4AD3-843B-58323B99FE82}" srcOrd="3" destOrd="0" presId="urn:microsoft.com/office/officeart/2016/7/layout/BasicLinearProcessNumbered"/>
    <dgm:cxn modelId="{9A44A20E-0616-4150-A9A6-5D79E0386D10}" type="presParOf" srcId="{B98566A9-2B5C-4CC2-869D-76AA97EA7C90}" destId="{3C0A09A3-EE04-466B-B4B4-07AE389A4722}" srcOrd="1" destOrd="0" presId="urn:microsoft.com/office/officeart/2016/7/layout/BasicLinearProcessNumbered"/>
    <dgm:cxn modelId="{CF22B339-6DD3-406A-A0EA-EF6CE144412A}" type="presParOf" srcId="{B98566A9-2B5C-4CC2-869D-76AA97EA7C90}" destId="{C8FB40F0-FAEE-4B6B-B4CB-3A318A967948}" srcOrd="2" destOrd="0" presId="urn:microsoft.com/office/officeart/2016/7/layout/BasicLinearProcessNumbered"/>
    <dgm:cxn modelId="{6DD66FE2-9895-428F-BEC1-8DC53B1EF092}" type="presParOf" srcId="{C8FB40F0-FAEE-4B6B-B4CB-3A318A967948}" destId="{1BA13F47-9267-485F-8DC1-6C1279D5B465}" srcOrd="0" destOrd="0" presId="urn:microsoft.com/office/officeart/2016/7/layout/BasicLinearProcessNumbered"/>
    <dgm:cxn modelId="{1D67B6C2-E353-470E-86C6-75688654D6F4}" type="presParOf" srcId="{C8FB40F0-FAEE-4B6B-B4CB-3A318A967948}" destId="{CF41A53C-AD59-4F1E-9149-BB042CFC4B0C}" srcOrd="1" destOrd="0" presId="urn:microsoft.com/office/officeart/2016/7/layout/BasicLinearProcessNumbered"/>
    <dgm:cxn modelId="{224ED049-6E2C-4080-85F3-318E6DEAD85F}" type="presParOf" srcId="{C8FB40F0-FAEE-4B6B-B4CB-3A318A967948}" destId="{7A0D6769-EC57-43F1-AC2F-957DFF427EB0}" srcOrd="2" destOrd="0" presId="urn:microsoft.com/office/officeart/2016/7/layout/BasicLinearProcessNumbered"/>
    <dgm:cxn modelId="{C81E1A3A-D7A5-4FBF-978B-ED40EFD82921}" type="presParOf" srcId="{C8FB40F0-FAEE-4B6B-B4CB-3A318A967948}" destId="{BCDD03E0-208E-4878-A8FE-6856DAF6C839}" srcOrd="3" destOrd="0" presId="urn:microsoft.com/office/officeart/2016/7/layout/BasicLinearProcessNumbered"/>
    <dgm:cxn modelId="{A48BB89B-3322-42FE-8509-2ECFC6626B95}" type="presParOf" srcId="{B98566A9-2B5C-4CC2-869D-76AA97EA7C90}" destId="{A1A3C2F3-4A29-49A6-914F-CAAE756DA3AF}" srcOrd="3" destOrd="0" presId="urn:microsoft.com/office/officeart/2016/7/layout/BasicLinearProcessNumbered"/>
    <dgm:cxn modelId="{961A9BFE-1583-4619-BFA4-0DA99A45C0C9}" type="presParOf" srcId="{B98566A9-2B5C-4CC2-869D-76AA97EA7C90}" destId="{DD4B63DE-F6EF-41F0-937F-B1D4F7E238F9}" srcOrd="4" destOrd="0" presId="urn:microsoft.com/office/officeart/2016/7/layout/BasicLinearProcessNumbered"/>
    <dgm:cxn modelId="{8D0BF5D1-41D0-41F4-8EC5-802028A3ED2B}" type="presParOf" srcId="{DD4B63DE-F6EF-41F0-937F-B1D4F7E238F9}" destId="{7A6854C7-7A08-419F-9814-546CBD13A894}" srcOrd="0" destOrd="0" presId="urn:microsoft.com/office/officeart/2016/7/layout/BasicLinearProcessNumbered"/>
    <dgm:cxn modelId="{23E10163-ED4E-4260-8EFD-27E5AF62AD51}" type="presParOf" srcId="{DD4B63DE-F6EF-41F0-937F-B1D4F7E238F9}" destId="{BD16E46C-5A1A-4957-A217-669631AD2B02}" srcOrd="1" destOrd="0" presId="urn:microsoft.com/office/officeart/2016/7/layout/BasicLinearProcessNumbered"/>
    <dgm:cxn modelId="{45BB82F0-B2C6-4808-B0C3-34A21D25A989}" type="presParOf" srcId="{DD4B63DE-F6EF-41F0-937F-B1D4F7E238F9}" destId="{F034AAF8-DE7A-4E0E-94E9-B3AEF2DA0D1F}" srcOrd="2" destOrd="0" presId="urn:microsoft.com/office/officeart/2016/7/layout/BasicLinearProcessNumbered"/>
    <dgm:cxn modelId="{04C799C2-86A7-49DB-A6AC-1BB6B747D829}" type="presParOf" srcId="{DD4B63DE-F6EF-41F0-937F-B1D4F7E238F9}" destId="{1224BB75-62BD-4501-A4AE-9141C9BB4B46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714D3-BE9D-4D30-B7CD-8B2A3D0675CA}">
      <dsp:nvSpPr>
        <dsp:cNvPr id="0" name=""/>
        <dsp:cNvSpPr/>
      </dsp:nvSpPr>
      <dsp:spPr>
        <a:xfrm>
          <a:off x="229415" y="1686993"/>
          <a:ext cx="1954702" cy="977351"/>
        </a:xfrm>
        <a:prstGeom prst="roundRect">
          <a:avLst>
            <a:gd name="adj" fmla="val 10000"/>
          </a:avLst>
        </a:prstGeom>
        <a:solidFill>
          <a:srgbClr val="D71E3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Teachers teach to standards: </a:t>
          </a:r>
        </a:p>
      </dsp:txBody>
      <dsp:txXfrm>
        <a:off x="258041" y="1715619"/>
        <a:ext cx="1897450" cy="920099"/>
      </dsp:txXfrm>
    </dsp:sp>
    <dsp:sp modelId="{F03701C0-633E-41A6-803B-53BC519EDA31}">
      <dsp:nvSpPr>
        <dsp:cNvPr id="0" name=""/>
        <dsp:cNvSpPr/>
      </dsp:nvSpPr>
      <dsp:spPr>
        <a:xfrm rot="17692822">
          <a:off x="1645851" y="1312488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28597" y="1286243"/>
        <a:ext cx="92920" cy="92920"/>
      </dsp:txXfrm>
    </dsp:sp>
    <dsp:sp modelId="{E490D4DB-0A5C-4348-9DA9-F302B4FC592E}">
      <dsp:nvSpPr>
        <dsp:cNvPr id="0" name=""/>
        <dsp:cNvSpPr/>
      </dsp:nvSpPr>
      <dsp:spPr>
        <a:xfrm>
          <a:off x="2965998" y="1062"/>
          <a:ext cx="1954702" cy="977351"/>
        </a:xfrm>
        <a:prstGeom prst="roundRect">
          <a:avLst>
            <a:gd name="adj" fmla="val 10000"/>
          </a:avLst>
        </a:prstGeom>
        <a:solidFill>
          <a:srgbClr val="D71E3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Early Learning and Development Standards</a:t>
          </a:r>
        </a:p>
      </dsp:txBody>
      <dsp:txXfrm>
        <a:off x="2994624" y="29688"/>
        <a:ext cx="1897450" cy="920099"/>
      </dsp:txXfrm>
    </dsp:sp>
    <dsp:sp modelId="{5BB68512-434B-407D-B5CB-2E4A26FDE770}">
      <dsp:nvSpPr>
        <dsp:cNvPr id="0" name=""/>
        <dsp:cNvSpPr/>
      </dsp:nvSpPr>
      <dsp:spPr>
        <a:xfrm rot="19457599">
          <a:off x="2093613" y="1874465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0985" y="1870608"/>
        <a:ext cx="48144" cy="48144"/>
      </dsp:txXfrm>
    </dsp:sp>
    <dsp:sp modelId="{4543AFD8-CC68-4CE4-8D7B-C182EA26CCA8}">
      <dsp:nvSpPr>
        <dsp:cNvPr id="0" name=""/>
        <dsp:cNvSpPr/>
      </dsp:nvSpPr>
      <dsp:spPr>
        <a:xfrm>
          <a:off x="2965998" y="1125016"/>
          <a:ext cx="1954702" cy="977351"/>
        </a:xfrm>
        <a:prstGeom prst="roundRect">
          <a:avLst>
            <a:gd name="adj" fmla="val 10000"/>
          </a:avLst>
        </a:prstGeom>
        <a:solidFill>
          <a:srgbClr val="D71E3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Common Core State Standards</a:t>
          </a:r>
        </a:p>
      </dsp:txBody>
      <dsp:txXfrm>
        <a:off x="2994624" y="1153642"/>
        <a:ext cx="1897450" cy="920099"/>
      </dsp:txXfrm>
    </dsp:sp>
    <dsp:sp modelId="{7472E4B8-75DC-4418-BCCB-7DDA5F5943DB}">
      <dsp:nvSpPr>
        <dsp:cNvPr id="0" name=""/>
        <dsp:cNvSpPr/>
      </dsp:nvSpPr>
      <dsp:spPr>
        <a:xfrm rot="19457599">
          <a:off x="4830197" y="1312488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7569" y="1308631"/>
        <a:ext cx="48144" cy="48144"/>
      </dsp:txXfrm>
    </dsp:sp>
    <dsp:sp modelId="{9A2B1D4F-082E-49DB-A03D-8D3914950545}">
      <dsp:nvSpPr>
        <dsp:cNvPr id="0" name=""/>
        <dsp:cNvSpPr/>
      </dsp:nvSpPr>
      <dsp:spPr>
        <a:xfrm>
          <a:off x="5702582" y="563039"/>
          <a:ext cx="1954702" cy="977351"/>
        </a:xfrm>
        <a:prstGeom prst="roundRect">
          <a:avLst>
            <a:gd name="adj" fmla="val 10000"/>
          </a:avLst>
        </a:prstGeom>
        <a:solidFill>
          <a:srgbClr val="D71E3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English Language Arts </a:t>
          </a:r>
        </a:p>
      </dsp:txBody>
      <dsp:txXfrm>
        <a:off x="5731208" y="591665"/>
        <a:ext cx="1897450" cy="920099"/>
      </dsp:txXfrm>
    </dsp:sp>
    <dsp:sp modelId="{9298CBC6-C503-41E3-B833-A0C406F05CA8}">
      <dsp:nvSpPr>
        <dsp:cNvPr id="0" name=""/>
        <dsp:cNvSpPr/>
      </dsp:nvSpPr>
      <dsp:spPr>
        <a:xfrm rot="2142401">
          <a:off x="4830197" y="1874465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7569" y="1870608"/>
        <a:ext cx="48144" cy="48144"/>
      </dsp:txXfrm>
    </dsp:sp>
    <dsp:sp modelId="{1D34BF82-0606-4A1E-A4FA-2BB71B38EEDD}">
      <dsp:nvSpPr>
        <dsp:cNvPr id="0" name=""/>
        <dsp:cNvSpPr/>
      </dsp:nvSpPr>
      <dsp:spPr>
        <a:xfrm>
          <a:off x="5702582" y="1686993"/>
          <a:ext cx="1954702" cy="977351"/>
        </a:xfrm>
        <a:prstGeom prst="roundRect">
          <a:avLst>
            <a:gd name="adj" fmla="val 10000"/>
          </a:avLst>
        </a:prstGeom>
        <a:solidFill>
          <a:srgbClr val="D71E3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Math </a:t>
          </a:r>
        </a:p>
      </dsp:txBody>
      <dsp:txXfrm>
        <a:off x="5731208" y="1715619"/>
        <a:ext cx="1897450" cy="920099"/>
      </dsp:txXfrm>
    </dsp:sp>
    <dsp:sp modelId="{C6A9ED8A-B075-4A36-8233-820032DA4F1C}">
      <dsp:nvSpPr>
        <dsp:cNvPr id="0" name=""/>
        <dsp:cNvSpPr/>
      </dsp:nvSpPr>
      <dsp:spPr>
        <a:xfrm rot="2142401">
          <a:off x="2093613" y="2436442"/>
          <a:ext cx="96288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62889" y="20214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0985" y="2432585"/>
        <a:ext cx="48144" cy="48144"/>
      </dsp:txXfrm>
    </dsp:sp>
    <dsp:sp modelId="{6FF98BC0-A5FD-40F3-8D83-310D8FA9089A}">
      <dsp:nvSpPr>
        <dsp:cNvPr id="0" name=""/>
        <dsp:cNvSpPr/>
      </dsp:nvSpPr>
      <dsp:spPr>
        <a:xfrm>
          <a:off x="2965998" y="2248970"/>
          <a:ext cx="1954702" cy="977351"/>
        </a:xfrm>
        <a:prstGeom prst="roundRect">
          <a:avLst>
            <a:gd name="adj" fmla="val 10000"/>
          </a:avLst>
        </a:prstGeom>
        <a:solidFill>
          <a:srgbClr val="D71E3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Next Generation Science Standards </a:t>
          </a:r>
        </a:p>
      </dsp:txBody>
      <dsp:txXfrm>
        <a:off x="2994624" y="2277596"/>
        <a:ext cx="1897450" cy="920099"/>
      </dsp:txXfrm>
    </dsp:sp>
    <dsp:sp modelId="{63A9BB34-BB26-4780-A31E-75A1F97D7DD4}">
      <dsp:nvSpPr>
        <dsp:cNvPr id="0" name=""/>
        <dsp:cNvSpPr/>
      </dsp:nvSpPr>
      <dsp:spPr>
        <a:xfrm rot="3907178">
          <a:off x="1645851" y="2998419"/>
          <a:ext cx="1858413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858413" y="20214"/>
              </a:lnTo>
            </a:path>
          </a:pathLst>
        </a:custGeom>
        <a:noFill/>
        <a:ln w="63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528597" y="2972174"/>
        <a:ext cx="92920" cy="92920"/>
      </dsp:txXfrm>
    </dsp:sp>
    <dsp:sp modelId="{F948958C-FACC-4564-8E75-5E62C2FB222C}">
      <dsp:nvSpPr>
        <dsp:cNvPr id="0" name=""/>
        <dsp:cNvSpPr/>
      </dsp:nvSpPr>
      <dsp:spPr>
        <a:xfrm>
          <a:off x="2965998" y="3372924"/>
          <a:ext cx="1954702" cy="977351"/>
        </a:xfrm>
        <a:prstGeom prst="roundRect">
          <a:avLst>
            <a:gd name="adj" fmla="val 10000"/>
          </a:avLst>
        </a:prstGeom>
        <a:solidFill>
          <a:srgbClr val="D71E3E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Social and Emotional Learning Standards </a:t>
          </a:r>
        </a:p>
      </dsp:txBody>
      <dsp:txXfrm>
        <a:off x="2994624" y="3401550"/>
        <a:ext cx="1897450" cy="920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A57FB-6616-4B59-9977-82C598D258FC}">
      <dsp:nvSpPr>
        <dsp:cNvPr id="0" name=""/>
        <dsp:cNvSpPr/>
      </dsp:nvSpPr>
      <dsp:spPr>
        <a:xfrm>
          <a:off x="0" y="450453"/>
          <a:ext cx="2464593" cy="34504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Standards are expectations for what children should know and be able to do. </a:t>
          </a:r>
        </a:p>
      </dsp:txBody>
      <dsp:txXfrm>
        <a:off x="0" y="1761617"/>
        <a:ext cx="2464593" cy="2070258"/>
      </dsp:txXfrm>
    </dsp:sp>
    <dsp:sp modelId="{863F3766-3EBD-4ACA-9292-5770952312BD}">
      <dsp:nvSpPr>
        <dsp:cNvPr id="0" name=""/>
        <dsp:cNvSpPr/>
      </dsp:nvSpPr>
      <dsp:spPr>
        <a:xfrm>
          <a:off x="714732" y="795496"/>
          <a:ext cx="1035129" cy="1035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</a:p>
      </dsp:txBody>
      <dsp:txXfrm>
        <a:off x="866323" y="947087"/>
        <a:ext cx="731947" cy="731947"/>
      </dsp:txXfrm>
    </dsp:sp>
    <dsp:sp modelId="{62891959-A79B-4C23-9F2D-10DA61C870D5}">
      <dsp:nvSpPr>
        <dsp:cNvPr id="0" name=""/>
        <dsp:cNvSpPr/>
      </dsp:nvSpPr>
      <dsp:spPr>
        <a:xfrm>
          <a:off x="0" y="3900812"/>
          <a:ext cx="246459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13F47-9267-485F-8DC1-6C1279D5B465}">
      <dsp:nvSpPr>
        <dsp:cNvPr id="0" name=""/>
        <dsp:cNvSpPr/>
      </dsp:nvSpPr>
      <dsp:spPr>
        <a:xfrm>
          <a:off x="2711053" y="450453"/>
          <a:ext cx="2464593" cy="34504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Standards are not curriculum. </a:t>
          </a:r>
        </a:p>
      </dsp:txBody>
      <dsp:txXfrm>
        <a:off x="2711053" y="1761617"/>
        <a:ext cx="2464593" cy="2070258"/>
      </dsp:txXfrm>
    </dsp:sp>
    <dsp:sp modelId="{CF41A53C-AD59-4F1E-9149-BB042CFC4B0C}">
      <dsp:nvSpPr>
        <dsp:cNvPr id="0" name=""/>
        <dsp:cNvSpPr/>
      </dsp:nvSpPr>
      <dsp:spPr>
        <a:xfrm>
          <a:off x="3425785" y="795496"/>
          <a:ext cx="1035129" cy="1035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</a:p>
      </dsp:txBody>
      <dsp:txXfrm>
        <a:off x="3577376" y="947087"/>
        <a:ext cx="731947" cy="731947"/>
      </dsp:txXfrm>
    </dsp:sp>
    <dsp:sp modelId="{7A0D6769-EC57-43F1-AC2F-957DFF427EB0}">
      <dsp:nvSpPr>
        <dsp:cNvPr id="0" name=""/>
        <dsp:cNvSpPr/>
      </dsp:nvSpPr>
      <dsp:spPr>
        <a:xfrm>
          <a:off x="2711053" y="3900812"/>
          <a:ext cx="246459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854C7-7A08-419F-9814-546CBD13A894}">
      <dsp:nvSpPr>
        <dsp:cNvPr id="0" name=""/>
        <dsp:cNvSpPr/>
      </dsp:nvSpPr>
      <dsp:spPr>
        <a:xfrm>
          <a:off x="5422106" y="450453"/>
          <a:ext cx="2464593" cy="34504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Schools often adopt a curriculum that is “common core aligned” – Lexia, Reading Street, Eureka Math or create a curriculum that is aligned.  </a:t>
          </a:r>
        </a:p>
      </dsp:txBody>
      <dsp:txXfrm>
        <a:off x="5422106" y="1761617"/>
        <a:ext cx="2464593" cy="2070258"/>
      </dsp:txXfrm>
    </dsp:sp>
    <dsp:sp modelId="{BD16E46C-5A1A-4957-A217-669631AD2B02}">
      <dsp:nvSpPr>
        <dsp:cNvPr id="0" name=""/>
        <dsp:cNvSpPr/>
      </dsp:nvSpPr>
      <dsp:spPr>
        <a:xfrm>
          <a:off x="6136838" y="795496"/>
          <a:ext cx="1035129" cy="10351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3</a:t>
          </a:r>
        </a:p>
      </dsp:txBody>
      <dsp:txXfrm>
        <a:off x="6288429" y="947087"/>
        <a:ext cx="731947" cy="731947"/>
      </dsp:txXfrm>
    </dsp:sp>
    <dsp:sp modelId="{F034AAF8-DE7A-4E0E-94E9-B3AEF2DA0D1F}">
      <dsp:nvSpPr>
        <dsp:cNvPr id="0" name=""/>
        <dsp:cNvSpPr/>
      </dsp:nvSpPr>
      <dsp:spPr>
        <a:xfrm>
          <a:off x="5422106" y="3900812"/>
          <a:ext cx="2464593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34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1297589F-407D-460B-8159-79014EFC2093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1F96AC3E-A2ED-423A-9CA4-93282641A1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5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634" y="0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200"/>
            </a:lvl1pPr>
          </a:lstStyle>
          <a:p>
            <a:fld id="{A5793743-39A1-4DCC-9CA3-A9C604D9695D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2" y="4416111"/>
            <a:ext cx="5607678" cy="4182419"/>
          </a:xfrm>
          <a:prstGeom prst="rect">
            <a:avLst/>
          </a:prstGeom>
        </p:spPr>
        <p:txBody>
          <a:bodyPr vert="horz" lIns="92300" tIns="46150" rIns="92300" bIns="4615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634" y="8830621"/>
            <a:ext cx="3038161" cy="46418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200"/>
            </a:lvl1pPr>
          </a:lstStyle>
          <a:p>
            <a:fld id="{3405D4FA-C285-4EBB-9B4E-7E216B7C96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2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46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 Up for Everyday Mentoring to learn more!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29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5" name="Google Shape;2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2838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 up for </a:t>
            </a:r>
            <a:r>
              <a:rPr lang="en-US" dirty="0" err="1"/>
              <a:t>GivePulse</a:t>
            </a:r>
            <a:r>
              <a:rPr lang="en-US" dirty="0"/>
              <a:t> Help Session to learn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77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1" name="Google Shape;22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368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7" name="Google Shape;2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7858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3" name="Google Shape;2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6416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4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5D4FA-C285-4EBB-9B4E-7E216B7C96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4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Brookings Institute,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5D4FA-C285-4EBB-9B4E-7E216B7C96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3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handout on program goals for the specific goals for each program.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05D4FA-C285-4EBB-9B4E-7E216B7C96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525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Phonemic Awareness: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The ability to hear, identify, and say the individual sounds in spoken words</a:t>
            </a:r>
            <a:endParaRPr lang="en-US" dirty="0"/>
          </a:p>
          <a:p>
            <a:r>
              <a:rPr lang="en-US" dirty="0"/>
              <a:t>Phonics: The ability to connect the sounds of language with written letter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Fluency: </a:t>
            </a: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The ability to read accurately, quickly and with expression</a:t>
            </a:r>
            <a:endParaRPr lang="en-US" dirty="0"/>
          </a:p>
          <a:p>
            <a:r>
              <a:rPr lang="en-US" dirty="0"/>
              <a:t>Vocabulary: The ability to properly say and know the meaning </a:t>
            </a:r>
          </a:p>
          <a:p>
            <a:r>
              <a:rPr lang="en-US" dirty="0"/>
              <a:t>of words</a:t>
            </a:r>
          </a:p>
          <a:p>
            <a:r>
              <a:rPr lang="en-US" dirty="0"/>
              <a:t>Comprehension: Understanding and being able to take meaning </a:t>
            </a:r>
          </a:p>
          <a:p>
            <a:r>
              <a:rPr lang="en-US" dirty="0"/>
              <a:t>from text</a:t>
            </a:r>
          </a:p>
          <a:p>
            <a:r>
              <a:rPr lang="en-US" dirty="0"/>
              <a:t>Sign up for Deep Dive Literacy to learn more!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252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Sign up for Deep Dive: Math to learn more!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5D4FA-C285-4EBB-9B4E-7E216B7C96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DB7266-C33A-43BC-9CAE-5C7FDD8E2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1AB48E-E530-4299-8936-792292BC8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59701E-F245-4AF1-A32A-0CA3D098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BA813-FAD0-45C8-8A87-AD7FBBEB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ACD395-D8F2-4868-88EE-1CF2D673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0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10792-6057-43D3-B232-E15A8586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4C0FD8-5EB2-4D2E-A20E-16BB7A1CF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9B3F57-C90A-4B19-8D88-6D986A41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41C4B5-B322-4498-A653-B267F7BE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0C57C8-217B-4A67-A694-FD293E9B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33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BB77081-25FE-4E79-90AE-99749D2C4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3E8C9F9-AFC8-4A34-829B-AA798C897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6DA513-D4EC-4B42-8D89-427D2FF96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9BC14D-52E3-44DE-AD6E-3E4A4908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D6579F-32C4-4033-8C69-0DDA3DD1D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12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8285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195" name="Shape 19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265500" y="1441867"/>
            <a:ext cx="40452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265500" y="379363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8740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168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50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84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25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6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45199-62D8-46B1-809C-E6C26E93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3415DD-E2BA-42ED-A32B-108F09C00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261025-3A6C-44D7-AD6D-92CADB52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5AD62-9494-49E0-BA8A-E956779A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A8E75-D89C-4215-AC3F-C9A6B5EC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043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10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0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49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43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9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43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681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9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0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32F94F-DFF9-418C-8734-DA29EBA6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E1BB1C-600B-4C3A-A046-0788EDA24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BFBA96-EF01-4AB8-AE85-87AFBF08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1ECEA3-6645-42F5-81FE-467B859C8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9AA724-F3D2-4BDD-8666-31BCB08A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115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266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497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36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654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85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100" smtClean="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9114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100" smtClean="0"/>
              <a:t>‹#›</a:t>
            </a:fld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816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100" smtClean="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35621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100" smtClean="0"/>
              <a:t>‹#›</a:t>
            </a:fld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8751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50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100" smtClean="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0714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B27673-46B5-4E6F-966F-1D47D546C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E8DD72-F5B3-437B-99A8-53618AC00D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B5F091-C5EF-4060-8574-CC5A138AC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35C46F2-E042-48FC-9B68-57EEF1E7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0992338-320F-4F03-85F2-945B0008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376E62-00E1-459E-AAC7-781F7326F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213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654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95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6DD595-33CF-4B31-90B7-F925F43E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334A33-1DDE-40BB-86E1-F7AB97DC5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6EDA67-B71C-4EA1-B162-5C85E0CBA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0B08EBF-695A-4AFC-B1D2-46EBC3A97C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E00B4AD-89AA-45BE-AF5D-C3651A190A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AB80B7-A862-4419-9AEA-1D0F6FE4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AB61BA9-D61A-40D3-991B-1601F872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AECA96-494B-427D-ADA2-5405AE9D9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6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7F0F2-EE2B-4A52-925C-CC61F049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8356C63-F21B-41BA-9362-A50E09F2E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9A7A6C-D6C4-41A7-907E-73289046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968C2A-460F-4A07-A6F2-22B103F0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8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A2FF44B-D6B3-4106-8DCC-22A0DEEF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FC3884-D0EB-4A97-B5A7-F3C7F1E9D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211F432-DE3F-41BD-A4A0-5190FB6E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4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9B89F-13B9-484C-BE4D-F0521F241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A4B5A9-3355-4FE9-88F7-ECBE9773A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F064927-A333-4C08-A857-F4ACC9EA4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6715E4-536B-44D0-9998-0B5F2933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52D9F7-F2E4-4B6E-8AD2-0C10A49D9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2C4F45-15B6-463C-8ECF-82886ABD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3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EF515-1A7F-41D9-8E93-629EE376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5AF51C9-5094-4DDE-9280-73CB7017D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969E05-CD34-4536-A14F-D85854FFC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E2FC6B-BD45-45F1-98C0-26EFDF23F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139B-6BBC-4655-874E-2871EFA7B2AF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2BD4C2-B0DB-42F0-AF95-3D0152BA7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649476-2B0E-4456-A6F1-91E667A8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257D0-22C9-4053-95FC-13F0528A7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3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71E3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738449-E2C7-4471-9A31-2AC694E29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430DF-EACC-41F0-B827-7787DE1C5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B2ED18-F7E9-4918-B5DD-50447AD8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55200-6A52-4672-B1A7-E593258F4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2F839A-5981-49B4-AC72-588B5BF36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50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100" smtClean="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827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139B-6BBC-4655-874E-2871EFA7B2AF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257D0-22C9-4053-95FC-13F0528A7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84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50165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lang="en-US" sz="1100" smtClean="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6060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  <p:sldLayoutId id="2147484276" r:id="rId15"/>
    <p:sldLayoutId id="21474842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1637956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30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microsoft.com/office/2007/relationships/hdphoto" Target="../media/hdphoto1.wdp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piringmindsri.org/volunteerresour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piringmindsri.org/volunteer/" TargetMode="External"/><Relationship Id="rId2" Type="http://schemas.openxmlformats.org/officeDocument/2006/relationships/hyperlink" Target="https://inspiringmindsri.org/news-events/newslet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InspiringMinds/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Volunteer Orientation</a:t>
            </a:r>
            <a:b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0" y="2057400"/>
            <a:ext cx="4854888" cy="2349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F555638-D42B-4DE6-B7DD-E9AF3F7EBA71}"/>
              </a:ext>
            </a:extLst>
          </p:cNvPr>
          <p:cNvSpPr txBox="1"/>
          <p:nvPr/>
        </p:nvSpPr>
        <p:spPr>
          <a:xfrm>
            <a:off x="554620" y="4953000"/>
            <a:ext cx="8834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New Volunteer Orientation – 2018 </a:t>
            </a:r>
          </a:p>
        </p:txBody>
      </p:sp>
    </p:spTree>
    <p:extLst>
      <p:ext uri="{BB962C8B-B14F-4D97-AF65-F5344CB8AC3E}">
        <p14:creationId xmlns:p14="http://schemas.microsoft.com/office/powerpoint/2010/main" val="244976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Why Does  </a:t>
            </a:r>
            <a:br>
              <a:rPr lang="en-US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It Matter?</a:t>
            </a:r>
          </a:p>
        </p:txBody>
      </p:sp>
      <p:pic>
        <p:nvPicPr>
          <p:cNvPr id="5" name="Picture 4" descr="A close up of a book&#10;&#10;Description generated with high confidence">
            <a:extLst>
              <a:ext uri="{FF2B5EF4-FFF2-40B4-BE49-F238E27FC236}">
                <a16:creationId xmlns:a16="http://schemas.microsoft.com/office/drawing/2014/main" xmlns="" id="{2AA0700A-0C93-41DE-825E-4FA8A5EA77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" r="8969" b="-1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989" y="533400"/>
            <a:ext cx="2568554" cy="5858881"/>
          </a:xfrm>
        </p:spPr>
        <p:txBody>
          <a:bodyPr anchor="ctr">
            <a:normAutofit/>
          </a:bodyPr>
          <a:lstStyle/>
          <a:p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Income is strongly correlated with children’s cognitive, language, &amp; literacy skills at school entry. </a:t>
            </a:r>
          </a:p>
          <a:p>
            <a:pPr marL="457200" lvl="1" indent="0">
              <a:buNone/>
            </a:pPr>
            <a:endParaRPr lang="en-US" sz="1400" b="1" dirty="0">
              <a:solidFill>
                <a:srgbClr val="FFFF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addition to poverty, key influences on school readiness include preschool attendance, parenting behaviors, parents’ education, maternal depression, prenatal exposure to tobacco, and low birth weight.</a:t>
            </a:r>
          </a:p>
          <a:p>
            <a:endParaRPr lang="en-US" sz="1400" b="1" dirty="0">
              <a:solidFill>
                <a:srgbClr val="FFFF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Poor children without access to a high-quality early childhood experience children enter school 1½ to 2 years behind and, often, with vocabularies one-third the size of their more affluent peers. </a:t>
            </a:r>
          </a:p>
          <a:p>
            <a:endParaRPr lang="en-US" sz="1100" b="1" dirty="0">
              <a:solidFill>
                <a:srgbClr val="FFFFFF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661B1E62-905D-43B5-8F11-12446F58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Inspiring Minds’ Programs </a:t>
            </a:r>
          </a:p>
        </p:txBody>
      </p:sp>
      <p:pic>
        <p:nvPicPr>
          <p:cNvPr id="9" name="Graphic 8" descr="Books">
            <a:extLst>
              <a:ext uri="{FF2B5EF4-FFF2-40B4-BE49-F238E27FC236}">
                <a16:creationId xmlns:a16="http://schemas.microsoft.com/office/drawing/2014/main" xmlns="" id="{AC4D8C90-576C-4977-A8C6-1301546DD5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94BFB9B-B2CE-436F-896D-D8BCEC357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In-School Tutoring and Mentoring</a:t>
            </a:r>
            <a:r>
              <a:rPr lang="en-US" sz="1900" dirty="0"/>
              <a:t>: Volunteers are matched with students in small groups to develop a trusting, mutually satisfying relationship and to engage in structured activities, often around classroom- or homework-related topic.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Power Lunch</a:t>
            </a:r>
            <a:r>
              <a:rPr lang="en-US" sz="1900" dirty="0"/>
              <a:t>:  Our corporate program where businesses partner with a school to read and mentor children during their elementary school years.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Kindergarten Project:  </a:t>
            </a:r>
            <a:r>
              <a:rPr lang="en-US" sz="1900" dirty="0"/>
              <a:t>2 college students and one community volunteer, 4 days per week, 2 hours a day, to support literacy stations.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KidsBridge: </a:t>
            </a:r>
            <a:r>
              <a:rPr lang="en-US" sz="1900" dirty="0"/>
              <a:t>Our summer learning program for students entering Kindergarteners; focuses on school norms and classroom routines. </a:t>
            </a:r>
          </a:p>
          <a:p>
            <a:pPr indent="-228600" defTabSz="9144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Breakfast Buddies:  </a:t>
            </a:r>
            <a:r>
              <a:rPr lang="en-US" sz="1900" dirty="0"/>
              <a:t>Partners individuals and groups with Kindergarteners to support their morning routine.  </a:t>
            </a:r>
          </a:p>
        </p:txBody>
      </p:sp>
    </p:spTree>
    <p:extLst>
      <p:ext uri="{BB962C8B-B14F-4D97-AF65-F5344CB8AC3E}">
        <p14:creationId xmlns:p14="http://schemas.microsoft.com/office/powerpoint/2010/main" val="1186581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</p:spPr>
        <p:txBody>
          <a:bodyPr>
            <a:normAutofit/>
          </a:bodyPr>
          <a:lstStyle/>
          <a:p>
            <a:r>
              <a:rPr lang="en-US"/>
              <a:t>Our goals… </a:t>
            </a:r>
          </a:p>
        </p:txBody>
      </p:sp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xmlns="" id="{8439624C-7034-4658-932C-5061F1A0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Our goal is to promote equity and access to all students to meet grade-level standards for the purpose of becoming college and career ready. Our vision aligns our work directly with the district’s strategic plan to offer a high-quality, personalized learning experience for the students engaged in our program.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Inspiring Minds measures outcomes for students, volunteers, and the district.  We do this through </a:t>
            </a:r>
          </a:p>
          <a:p>
            <a:pPr lvl="1"/>
            <a:r>
              <a:rPr lang="en-US"/>
              <a:t>Student Data:  STAR BOY, EOY test scores in literacy and math, BIMAS Scores, Developmental Asset Profile </a:t>
            </a:r>
          </a:p>
          <a:p>
            <a:pPr lvl="1"/>
            <a:r>
              <a:rPr lang="en-US"/>
              <a:t>Volunteers:  Surveys, Impact statements </a:t>
            </a:r>
          </a:p>
          <a:p>
            <a:pPr lvl="1"/>
            <a:r>
              <a:rPr lang="en-US"/>
              <a:t>District:  Surveys, Impact statements related to school culture and climate.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3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921356A-6CD7-4DD9-A076-D6350292B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1100" y="2633663"/>
            <a:ext cx="685800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B0151E-2C18-4EFC-9D3A-5B4E5E0C9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1" y="3433763"/>
            <a:ext cx="2397760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How Inspiring Minds works: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35AF1A-CD00-4462-BCBB-4D3FEABC1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643467"/>
            <a:ext cx="5467349" cy="553349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We connect trained volunteers to struggling students to </a:t>
            </a:r>
            <a:r>
              <a:rPr lang="en-US" b="1" dirty="0"/>
              <a:t>develop close connections </a:t>
            </a:r>
            <a:r>
              <a:rPr lang="en-US" dirty="0"/>
              <a:t>through which young people discover who they are, gain skills to shape their own lives, and learn how to interact and contribute to the world around them.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06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3D321-DB75-4834-94CF-42AB6E51D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63877"/>
            <a:ext cx="3249421" cy="4930246"/>
          </a:xfrm>
        </p:spPr>
        <p:txBody>
          <a:bodyPr>
            <a:normAutofit/>
          </a:bodyPr>
          <a:lstStyle/>
          <a:p>
            <a:pPr marL="342900" lvl="0">
              <a:spcBef>
                <a:spcPct val="20000"/>
              </a:spcBef>
            </a:pPr>
            <a:r>
              <a:rPr lang="en-US" sz="31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Consider</a:t>
            </a:r>
            <a:br>
              <a:rPr lang="en-US" sz="31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1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tutoring</a:t>
            </a:r>
            <a:br>
              <a:rPr lang="en-US" sz="31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1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and mentoring as complementary </a:t>
            </a:r>
            <a:br>
              <a:rPr lang="en-US" sz="31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100" dirty="0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your work with students. </a:t>
            </a:r>
            <a:r>
              <a:rPr lang="en-US" sz="3100" dirty="0">
                <a:solidFill>
                  <a:schemeClr val="accent1"/>
                </a:solidFill>
                <a:ea typeface="+mn-ea"/>
                <a:cs typeface="+mn-cs"/>
              </a:rPr>
              <a:t/>
            </a:r>
            <a:br>
              <a:rPr lang="en-US" sz="3100" dirty="0">
                <a:solidFill>
                  <a:schemeClr val="accent1"/>
                </a:solidFill>
                <a:ea typeface="+mn-ea"/>
                <a:cs typeface="+mn-cs"/>
              </a:rPr>
            </a:b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9CE4E9-D67D-4FE4-AFE6-1F509AB1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1" y="963876"/>
            <a:ext cx="4857750" cy="5360723"/>
          </a:xfrm>
        </p:spPr>
        <p:txBody>
          <a:bodyPr anchor="ctr">
            <a:noAutofit/>
          </a:bodyPr>
          <a:lstStyle/>
          <a:p>
            <a:r>
              <a:rPr lang="en-US" sz="3200" dirty="0"/>
              <a:t>Tutoring is the direct and clearly defined work to support the students’ academic skill development. </a:t>
            </a:r>
          </a:p>
          <a:p>
            <a:r>
              <a:rPr lang="en-US" sz="3200" dirty="0"/>
              <a:t>Mentoring is the more indirect work aimed at to instilling positive academic attitudes which will promote academic achievement. </a:t>
            </a:r>
          </a:p>
        </p:txBody>
      </p:sp>
    </p:spTree>
    <p:extLst>
      <p:ext uri="{BB962C8B-B14F-4D97-AF65-F5344CB8AC3E}">
        <p14:creationId xmlns:p14="http://schemas.microsoft.com/office/powerpoint/2010/main" val="3928866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D83687-0235-4F49-8AF7-CF7A9780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Public Schools: 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23173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608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B4744A-1D65-4FC8-9FDD-1FC87FB7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About Teaching to Standards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xmlns="" id="{B4CCFC5C-85BD-4651-99D5-4BE2B8E8A2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3434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668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559AE206-7EBA-4D33-8BC9-9D8158553F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4525347"/>
            <a:ext cx="510099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About the Common Core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70943" y="4525347"/>
            <a:ext cx="2444006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spcBef>
                <a:spcPts val="1000"/>
              </a:spcBef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https://vimeo.com/116379560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437D937-A7F1-4011-92B4-328E5BE1B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1425" y="620480"/>
            <a:ext cx="168285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672F332-AF08-46C6-94F0-77684310D7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546250" y="2466604"/>
            <a:ext cx="721797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4244EF8-D73A-40E1-BE73-D46E6B4B0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44371" y="2327988"/>
            <a:ext cx="220272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B84D7E8-4ECB-42D7-ADBF-01689B0F24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9084" y="0"/>
            <a:ext cx="4274916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E8E38ED-369A-44C2-B635-0BED0E48A6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50294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134470" y="279779"/>
            <a:ext cx="8875059" cy="657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1816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 Condensed" panose="020B0606020104020203" pitchFamily="34" charset="0"/>
                <a:ea typeface="+mn-ea"/>
                <a:cs typeface="+mn-cs"/>
              </a:rPr>
              <a:t>WHAT TO KNOW: MATH</a:t>
            </a:r>
          </a:p>
        </p:txBody>
      </p:sp>
    </p:spTree>
    <p:extLst>
      <p:ext uri="{BB962C8B-B14F-4D97-AF65-F5344CB8AC3E}">
        <p14:creationId xmlns:p14="http://schemas.microsoft.com/office/powerpoint/2010/main" val="212643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3400" b="1" dirty="0">
                <a:solidFill>
                  <a:srgbClr val="D71E3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Orientation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fontScale="92500"/>
          </a:bodyPr>
          <a:lstStyle/>
          <a:p>
            <a:pPr marL="514350" indent="-514350">
              <a:buClr>
                <a:srgbClr val="D71E3E"/>
              </a:buClr>
              <a:buSzPct val="110000"/>
              <a:buFont typeface="+mj-lt"/>
              <a:buAutoNum type="arabicPeriod"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Learn about Inspiring Minds:  who we are, our goals, and what we do and how we do it. </a:t>
            </a:r>
          </a:p>
          <a:p>
            <a:pPr marL="457200" indent="-457200">
              <a:buClr>
                <a:srgbClr val="D71E3E"/>
              </a:buClr>
              <a:buSzPct val="110000"/>
              <a:buFont typeface="+mj-lt"/>
              <a:buAutoNum type="arabicPeriod"/>
            </a:pPr>
            <a:endParaRPr lang="en-US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buClr>
                <a:srgbClr val="D71E3E"/>
              </a:buClr>
              <a:buSzPct val="110000"/>
              <a:buFont typeface="+mj-lt"/>
              <a:buAutoNum type="arabicPeriod"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Understand our students, the challenges they face and our opportunity. </a:t>
            </a:r>
          </a:p>
          <a:p>
            <a:pPr marL="514350" indent="-514350">
              <a:buFont typeface="+mj-lt"/>
              <a:buAutoNum type="arabicPeriod"/>
            </a:pPr>
            <a:endParaRPr lang="en-US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buClr>
                <a:srgbClr val="D71E3E"/>
              </a:buClr>
              <a:buSzPct val="110000"/>
              <a:buFont typeface="+mj-lt"/>
              <a:buAutoNum type="arabicPeriod"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Become familiar with the basics of literacy, math and problem solving as a tutoring strategy</a:t>
            </a:r>
          </a:p>
          <a:p>
            <a:pPr marL="514350" indent="-514350">
              <a:buClr>
                <a:srgbClr val="D71E3E"/>
              </a:buClr>
              <a:buSzPct val="110000"/>
              <a:buFont typeface="+mj-lt"/>
              <a:buAutoNum type="arabicPeriod"/>
            </a:pPr>
            <a:endParaRPr lang="en-US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buClr>
                <a:srgbClr val="D71E3E"/>
              </a:buClr>
              <a:buSzPct val="110000"/>
              <a:buFont typeface="+mj-lt"/>
              <a:buAutoNum type="arabicPeriod"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Become familiar with developmental relationships and why they’re important </a:t>
            </a:r>
          </a:p>
          <a:p>
            <a:pPr marL="457200" indent="-457200">
              <a:buFont typeface="+mj-lt"/>
              <a:buAutoNum type="arabicPeriod"/>
            </a:pPr>
            <a:endParaRPr lang="en-US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buClr>
                <a:srgbClr val="D71E3E"/>
              </a:buClr>
              <a:buSzPct val="110000"/>
              <a:buFont typeface="+mj-lt"/>
              <a:buAutoNum type="arabicPeriod"/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Know what to do on your first day and beyond. </a:t>
            </a:r>
          </a:p>
          <a:p>
            <a:pPr marL="514350" indent="-514350">
              <a:buFont typeface="+mj-lt"/>
              <a:buAutoNum type="arabicPeriod"/>
            </a:pPr>
            <a:endParaRPr lang="en-US" sz="19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976761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DF2D014D-E549-4294-83E5-CD16A11B3F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606078"/>
              </p:ext>
            </p:extLst>
          </p:nvPr>
        </p:nvGraphicFramePr>
        <p:xfrm>
          <a:off x="114300" y="419100"/>
          <a:ext cx="90297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24688657" imgH="16459200" progId="AcroExch.Document.DC">
                  <p:embed/>
                </p:oleObj>
              </mc:Choice>
              <mc:Fallback>
                <p:oleObj name="Acrobat Document" r:id="rId3" imgW="24688657" imgH="16459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" y="419100"/>
                        <a:ext cx="9029700" cy="601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207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47712"/>
            <a:ext cx="70104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0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say while children are working?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Tell me about what you’re doing. </a:t>
            </a:r>
          </a:p>
          <a:p>
            <a:r>
              <a:rPr lang="en-US" dirty="0"/>
              <a:t>What is your plan? </a:t>
            </a:r>
          </a:p>
          <a:p>
            <a:r>
              <a:rPr lang="en-US" dirty="0"/>
              <a:t>What’s your next step? </a:t>
            </a:r>
          </a:p>
          <a:p>
            <a:r>
              <a:rPr lang="en-US" dirty="0"/>
              <a:t>What materials will you need? </a:t>
            </a:r>
          </a:p>
          <a:p>
            <a:r>
              <a:rPr lang="en-US" dirty="0"/>
              <a:t>Were you inspired by someone else? </a:t>
            </a:r>
          </a:p>
          <a:p>
            <a:r>
              <a:rPr lang="en-US" dirty="0"/>
              <a:t>How will you represent that?</a:t>
            </a:r>
          </a:p>
          <a:p>
            <a:r>
              <a:rPr lang="en-US" dirty="0"/>
              <a:t>Why did you choose….?</a:t>
            </a:r>
          </a:p>
          <a:p>
            <a:r>
              <a:rPr lang="en-US" dirty="0"/>
              <a:t>Are you satisfied with how’s it’s going? </a:t>
            </a:r>
          </a:p>
          <a:p>
            <a:r>
              <a:rPr lang="en-US" dirty="0"/>
              <a:t>What help do you need? </a:t>
            </a:r>
          </a:p>
          <a:p>
            <a:r>
              <a:rPr lang="en-US" dirty="0"/>
              <a:t>What are you proud of? </a:t>
            </a:r>
          </a:p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can you work together? How will you decide who will do what part? </a:t>
            </a:r>
          </a:p>
          <a:p>
            <a:r>
              <a:rPr lang="en-US" dirty="0"/>
              <a:t>What should the conversation be here? </a:t>
            </a:r>
          </a:p>
          <a:p>
            <a:r>
              <a:rPr lang="en-US" dirty="0"/>
              <a:t>How can you help each other? </a:t>
            </a:r>
          </a:p>
          <a:p>
            <a:r>
              <a:rPr lang="en-US" dirty="0"/>
              <a:t>What else could you try? </a:t>
            </a:r>
          </a:p>
          <a:p>
            <a:r>
              <a:rPr lang="en-US" dirty="0"/>
              <a:t>Did you ask a friend for feedback? </a:t>
            </a:r>
          </a:p>
          <a:p>
            <a:r>
              <a:rPr lang="en-US" dirty="0"/>
              <a:t>How will you document this? </a:t>
            </a:r>
          </a:p>
          <a:p>
            <a:r>
              <a:rPr lang="en-US" dirty="0"/>
              <a:t>What are we thinking? </a:t>
            </a:r>
          </a:p>
          <a:p>
            <a:r>
              <a:rPr lang="en-US" dirty="0"/>
              <a:t>What do you think? </a:t>
            </a:r>
          </a:p>
          <a:p>
            <a:r>
              <a:rPr lang="en-US" dirty="0"/>
              <a:t>Why don’t you try that? </a:t>
            </a:r>
          </a:p>
          <a:p>
            <a:r>
              <a:rPr lang="en-US" dirty="0"/>
              <a:t>What does this represent?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5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F0E5FA-AE4C-4EF6-B1AF-6C51E0AF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Developmental Relationships Framework 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CF200D4B-B87F-4644-AA0D-65FE69F1B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00612"/>
            <a:ext cx="2648187" cy="2648187"/>
          </a:xfrm>
          <a:prstGeom prst="rect">
            <a:avLst/>
          </a:prstGeom>
        </p:spPr>
      </p:pic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D41A686E-0D04-4961-B6BC-64CF00988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318" y="1146482"/>
            <a:ext cx="2677682" cy="2677682"/>
          </a:xfrm>
          <a:prstGeom prst="rect">
            <a:avLst/>
          </a:prstGeom>
        </p:spPr>
      </p:pic>
      <p:pic>
        <p:nvPicPr>
          <p:cNvPr id="9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26EC558C-E6D8-4478-9A76-0AA0451D0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0681" y="3868200"/>
            <a:ext cx="2834247" cy="2834247"/>
          </a:xfrm>
          <a:prstGeom prst="rect">
            <a:avLst/>
          </a:prstGeom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732022F-721D-4875-9ED1-9F6804046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3799898"/>
            <a:ext cx="2853912" cy="2853912"/>
          </a:xfrm>
          <a:prstGeom prst="rect">
            <a:avLst/>
          </a:prstGeom>
        </p:spPr>
      </p:pic>
      <p:pic>
        <p:nvPicPr>
          <p:cNvPr id="13" name="Picture 1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E542F942-2CED-452C-AA6E-85A7E0A6A6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298" y="3936394"/>
            <a:ext cx="2717415" cy="271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93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D74F9E39-F577-4ADF-9C8C-BC06497B7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0" y="1382187"/>
            <a:ext cx="4094602" cy="40946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974EFF-C38B-40AA-8F63-697EA52CB168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DC84966-3647-4733-872C-359B5E0F5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07" y="803705"/>
            <a:ext cx="3156492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bottom 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0CB21C-D640-4175-8B3D-352C60544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141467"/>
            <a:ext cx="3153009" cy="3335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bottom line: </a:t>
            </a:r>
          </a:p>
          <a:p>
            <a:pPr algn="r"/>
            <a:r>
              <a:rPr lang="en-US" sz="3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Relationships Matter </a:t>
            </a:r>
            <a:r>
              <a:rPr lang="en-US" kern="1200" dirty="0">
                <a:latin typeface="+mn-lt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7394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A98413-AB6C-4A6D-B780-350BEDE7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</a:t>
            </a:r>
            <a:br>
              <a:rPr lang="en-US" dirty="0"/>
            </a:br>
            <a:r>
              <a:rPr lang="en-US" dirty="0"/>
              <a:t>Policies and Protocols </a:t>
            </a:r>
          </a:p>
        </p:txBody>
      </p:sp>
    </p:spTree>
    <p:extLst>
      <p:ext uri="{BB962C8B-B14F-4D97-AF65-F5344CB8AC3E}">
        <p14:creationId xmlns:p14="http://schemas.microsoft.com/office/powerpoint/2010/main" val="45603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BDF40-F4D9-4090-B752-A1FF49C5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emergency situations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8893D0A-3FFA-47CE-AA6D-BFEB0FD4F1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school and each classroom has an emergency procedure</a:t>
            </a:r>
          </a:p>
          <a:p>
            <a:r>
              <a:rPr lang="en-US" dirty="0"/>
              <a:t>Follow the teacher’s lead</a:t>
            </a:r>
          </a:p>
          <a:p>
            <a:r>
              <a:rPr lang="en-US" dirty="0"/>
              <a:t>Help move children to the appropriate area</a:t>
            </a:r>
          </a:p>
        </p:txBody>
      </p:sp>
    </p:spTree>
    <p:extLst>
      <p:ext uri="{BB962C8B-B14F-4D97-AF65-F5344CB8AC3E}">
        <p14:creationId xmlns:p14="http://schemas.microsoft.com/office/powerpoint/2010/main" val="2606870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8D0A854B-3B1B-46DE-915D-37A05D9A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Confidentiality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0C43E84-D16B-475A-B8FE-A437B4A546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Do not discuss personally identifiable student information outside of the program </a:t>
            </a:r>
          </a:p>
          <a:p>
            <a:pPr lvl="1"/>
            <a:r>
              <a:rPr lang="en-US" dirty="0"/>
              <a:t>Posting on the wall.  Please use student initials if you want to talk about a specific student. </a:t>
            </a:r>
          </a:p>
          <a:p>
            <a:pPr lvl="2"/>
            <a:r>
              <a:rPr lang="en-US" dirty="0"/>
              <a:t>DB is making great progress on his fractions.  We spent our hour making pizzas and dividing up the slices to make sure we had enough for the guests at our party”.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181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71E3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D1E1C3-1181-4A95-8CA0-A02C549B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of conduct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D9D7662-8BD4-48D7-8F18-D9BE4F97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attFill prst="pct5">
            <a:fgClr>
              <a:srgbClr val="D71E3E"/>
            </a:fgClr>
            <a:bgClr>
              <a:schemeClr val="bg1"/>
            </a:bgClr>
          </a:pattFill>
        </p:spPr>
        <p:txBody>
          <a:bodyPr/>
          <a:lstStyle/>
          <a:p>
            <a:pPr lvl="1"/>
            <a:r>
              <a:rPr lang="en-US" dirty="0"/>
              <a:t>Inspiring Minds defers to the Providence School’s Code of Conduct for Students </a:t>
            </a:r>
          </a:p>
          <a:p>
            <a:pPr lvl="1"/>
            <a:r>
              <a:rPr lang="en-US" dirty="0" smtClean="0"/>
              <a:t>Personal contact outside of school is not permitted. </a:t>
            </a:r>
          </a:p>
          <a:p>
            <a:pPr lvl="1"/>
            <a:r>
              <a:rPr lang="en-US" dirty="0" smtClean="0"/>
              <a:t>Absolutely </a:t>
            </a:r>
            <a:r>
              <a:rPr lang="en-US" dirty="0"/>
              <a:t>no food, candy or special gifts to </a:t>
            </a:r>
            <a:r>
              <a:rPr lang="en-US" dirty="0" smtClean="0"/>
              <a:t>children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dirty="0" smtClean="0"/>
              <a:t>If you want to plan something special (holiday gifts, school supplies) just talk to us and we’ll get consent from the school. 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your personal items out of reach of children. </a:t>
            </a:r>
            <a:endParaRPr lang="en-US" dirty="0" smtClean="0"/>
          </a:p>
          <a:p>
            <a:pPr lvl="1"/>
            <a:r>
              <a:rPr lang="en-US" dirty="0" smtClean="0"/>
              <a:t>Drug and or alcohol use prohibited prior to or during school events. </a:t>
            </a:r>
            <a:endParaRPr lang="en-US" dirty="0"/>
          </a:p>
          <a:p>
            <a:pPr marL="596900" lvl="1" indent="0">
              <a:buNone/>
            </a:pPr>
            <a:endParaRPr lang="en-US" dirty="0">
              <a:solidFill>
                <a:srgbClr val="D71E3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33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89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Follow the dress code</a:t>
            </a:r>
          </a:p>
        </p:txBody>
      </p:sp>
      <p:pic>
        <p:nvPicPr>
          <p:cNvPr id="2050" name="Picture 2" descr="https://s-media-cache-ak0.pinimg.com/236x/ff/38/f1/ff38f1a759321e80aa983ea3c7606d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0" t="17497" r="18843"/>
          <a:stretch/>
        </p:blipFill>
        <p:spPr bwMode="auto">
          <a:xfrm>
            <a:off x="762000" y="803835"/>
            <a:ext cx="1259600" cy="2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atic.freshpair.com/fp_content/redesign/itempics/Go-Softwear/4716/479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9" t="28724" r="29730" b="7891"/>
          <a:stretch/>
        </p:blipFill>
        <p:spPr bwMode="auto">
          <a:xfrm>
            <a:off x="1755227" y="3949967"/>
            <a:ext cx="1260871" cy="21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en Casual Fash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18539" r="8784" b="9972"/>
          <a:stretch/>
        </p:blipFill>
        <p:spPr bwMode="auto">
          <a:xfrm>
            <a:off x="2057400" y="874273"/>
            <a:ext cx="1102562" cy="247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258" y="4244786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D71E3E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6200" y="1401384"/>
            <a:ext cx="910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B050"/>
                </a:solidFill>
                <a:sym typeface="Wingdings"/>
              </a:rPr>
              <a:t></a:t>
            </a:r>
            <a:endParaRPr lang="en-US" sz="7200" dirty="0">
              <a:solidFill>
                <a:srgbClr val="00B050"/>
              </a:solidFill>
            </a:endParaRPr>
          </a:p>
        </p:txBody>
      </p:sp>
      <p:pic>
        <p:nvPicPr>
          <p:cNvPr id="2064" name="Picture 16" descr="http://outfitideashq.com/wp-content/uploads/2014/12/boyfriend-jeans-outfit-idea-style-1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1" t="33550" r="7174" b="6469"/>
          <a:stretch/>
        </p:blipFill>
        <p:spPr bwMode="auto">
          <a:xfrm>
            <a:off x="3385319" y="3853187"/>
            <a:ext cx="1274583" cy="24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owtowearleggingsover4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65" t="17156" r="14694" b="9119"/>
          <a:stretch/>
        </p:blipFill>
        <p:spPr bwMode="auto">
          <a:xfrm>
            <a:off x="5660982" y="914400"/>
            <a:ext cx="1044618" cy="244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4.bp.blogspot.com/-eDAcvQyx4sU/UXVbbGlWLoI/AAAAAAAAKc4/G1JbDhyisPU/s1600/2013-04-16a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5" t="22520" r="22203" b="7455"/>
          <a:stretch/>
        </p:blipFill>
        <p:spPr bwMode="auto">
          <a:xfrm>
            <a:off x="6784041" y="874274"/>
            <a:ext cx="988359" cy="246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s-media-cache-ak0.pinimg.com/236x/87/16/74/871674971f6341e1715731b51219dfa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4" t="14820" r="24305"/>
          <a:stretch/>
        </p:blipFill>
        <p:spPr bwMode="auto">
          <a:xfrm>
            <a:off x="7870208" y="874273"/>
            <a:ext cx="1197592" cy="255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media-cache-ak0.pinimg.com/236x/77/20/10/7720107dbe581bd5e1b9d84ee684321d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0" t="6022" r="9343"/>
          <a:stretch/>
        </p:blipFill>
        <p:spPr bwMode="auto">
          <a:xfrm>
            <a:off x="4881955" y="4034449"/>
            <a:ext cx="1600200" cy="225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18656" r="20963" b="9137"/>
          <a:stretch/>
        </p:blipFill>
        <p:spPr bwMode="auto">
          <a:xfrm>
            <a:off x="4298791" y="914400"/>
            <a:ext cx="1263809" cy="24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15555" r="12961" b="1112"/>
          <a:stretch/>
        </p:blipFill>
        <p:spPr>
          <a:xfrm>
            <a:off x="3208936" y="772478"/>
            <a:ext cx="1040881" cy="27880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t="9025" r="57320"/>
          <a:stretch/>
        </p:blipFill>
        <p:spPr>
          <a:xfrm>
            <a:off x="6784041" y="3913096"/>
            <a:ext cx="1328511" cy="24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1878291"/>
            <a:ext cx="5867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Established in 1963 to address education inequalities during desegregation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We’ve grown: Lippitt Hill Tutorial, Mt. Pleasant Tutorial and Volunteers In Providence Schools (VIPS)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Continuously change to meet the needs of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4A7762-F10F-4D04-BB40-B400FC80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Mandatory reporting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8D1FA-1100-4E7A-B77F-030B3121A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It’s the law!</a:t>
            </a:r>
          </a:p>
          <a:p>
            <a:r>
              <a:rPr lang="en-US" dirty="0"/>
              <a:t>Listen to </a:t>
            </a:r>
            <a:r>
              <a:rPr lang="en-US" dirty="0" smtClean="0"/>
              <a:t>understand.</a:t>
            </a:r>
            <a:endParaRPr lang="en-US" dirty="0"/>
          </a:p>
          <a:p>
            <a:r>
              <a:rPr lang="en-US" dirty="0" smtClean="0"/>
              <a:t>Thank </a:t>
            </a:r>
            <a:r>
              <a:rPr lang="en-US" dirty="0"/>
              <a:t>them for telling you. </a:t>
            </a:r>
          </a:p>
          <a:p>
            <a:r>
              <a:rPr lang="en-US" dirty="0"/>
              <a:t>Tell children you have to tell someone if someone is getting hurt. </a:t>
            </a:r>
            <a:endParaRPr lang="en-US" dirty="0" smtClean="0"/>
          </a:p>
          <a:p>
            <a:r>
              <a:rPr lang="en-US" dirty="0"/>
              <a:t>Do not ask follow up questions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Immediately tell the principal and call Inspiring Minds’ Immediately</a:t>
            </a:r>
          </a:p>
          <a:p>
            <a:r>
              <a:rPr lang="en-US" dirty="0"/>
              <a:t>D</a:t>
            </a:r>
            <a:r>
              <a:rPr lang="en-US" dirty="0" smtClean="0"/>
              <a:t>ocument</a:t>
            </a:r>
            <a:endParaRPr lang="en-US" dirty="0"/>
          </a:p>
          <a:p>
            <a:r>
              <a:rPr lang="en-US" dirty="0"/>
              <a:t>We’ll help you report it. </a:t>
            </a:r>
          </a:p>
        </p:txBody>
      </p:sp>
    </p:spTree>
    <p:extLst>
      <p:ext uri="{BB962C8B-B14F-4D97-AF65-F5344CB8AC3E}">
        <p14:creationId xmlns:p14="http://schemas.microsoft.com/office/powerpoint/2010/main" val="3126610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46E6F134-0447-4090-A5C1-46A65ED65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1100" y="2633663"/>
            <a:ext cx="685800" cy="685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5119CC3-5EE4-4C54-9DB9-B43B3BC27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1" y="3433763"/>
            <a:ext cx="2397760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sz="3400" dirty="0"/>
              <a:t>Agreements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D8E606B-198F-4732-A7E0-E7FFAA9D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643467"/>
            <a:ext cx="5467349" cy="5533496"/>
          </a:xfrm>
        </p:spPr>
        <p:txBody>
          <a:bodyPr anchor="ctr">
            <a:normAutofit/>
          </a:bodyPr>
          <a:lstStyle/>
          <a:p>
            <a:r>
              <a:rPr lang="en-US" dirty="0"/>
              <a:t>Providence Public School’s protocol for reporting known or suspected child abuse </a:t>
            </a:r>
          </a:p>
          <a:p>
            <a:pPr lvl="1"/>
            <a:r>
              <a:rPr lang="en-US" dirty="0"/>
              <a:t>Mandatory Reporting Form </a:t>
            </a:r>
          </a:p>
          <a:p>
            <a:r>
              <a:rPr lang="en-US" dirty="0"/>
              <a:t>Need a copy of your photo ID before you leave</a:t>
            </a:r>
          </a:p>
          <a:p>
            <a:r>
              <a:rPr lang="en-US" dirty="0"/>
              <a:t>Volunteer Agreement </a:t>
            </a:r>
          </a:p>
          <a:p>
            <a:r>
              <a:rPr lang="en-US" dirty="0"/>
              <a:t>Consent for Background Check </a:t>
            </a:r>
          </a:p>
          <a:p>
            <a:pPr lvl="1"/>
            <a:r>
              <a:rPr lang="en-US" dirty="0"/>
              <a:t>Get a BCI- Not Fingerprints! </a:t>
            </a:r>
          </a:p>
          <a:p>
            <a:r>
              <a:rPr lang="en-US" dirty="0" smtClean="0"/>
              <a:t>Please let us take your photo for your photo ID.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87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71E3E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FA69841-4DA1-49CB-B986-434395C60B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Day One and Beyond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768BACF8-FE42-4F55-9D6E-39A26F971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05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11D43BD-4A68-4146-B163-2ADF9D8EF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1100" y="2633663"/>
            <a:ext cx="685800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575EE-0B74-4B2A-AB29-384F787C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1" y="3433763"/>
            <a:ext cx="2397760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Getting to School and your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D7592-84F0-4F8C-9E96-98E22B37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643467"/>
            <a:ext cx="5467349" cy="5533496"/>
          </a:xfrm>
        </p:spPr>
        <p:txBody>
          <a:bodyPr anchor="ctr">
            <a:normAutofit/>
          </a:bodyPr>
          <a:lstStyle/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Every school is different. Follow the instructions on your school fact sheet. </a:t>
            </a:r>
          </a:p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Clerks have tough jobs. Love them.  </a:t>
            </a:r>
          </a:p>
          <a:p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Arrive 15-20 minutes early. </a:t>
            </a:r>
          </a:p>
          <a:p>
            <a:pPr lvl="1"/>
            <a:r>
              <a:rPr lang="en-US" sz="1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Parking can be challenging!</a:t>
            </a:r>
          </a:p>
          <a:p>
            <a:pPr lvl="1"/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 will want to avoid parking in the school’s parking lots; many of the faculty double park and you may get blocked. </a:t>
            </a:r>
          </a:p>
          <a:p>
            <a:pPr lvl="0"/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Use intercom box at main entrance and identify yourself as an Inspiring  Minds volunteer</a:t>
            </a:r>
          </a:p>
          <a:p>
            <a:pPr lvl="0"/>
            <a:r>
              <a:rPr lang="en-US" sz="2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Sign in at the main office and collect your ID Badge </a:t>
            </a:r>
          </a:p>
          <a:p>
            <a:pPr lvl="0"/>
            <a:endParaRPr lang="en-US" sz="1300" u="sng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52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B11D43BD-4A68-4146-B163-2ADF9D8EF7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81100" y="2633663"/>
            <a:ext cx="685800" cy="685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575EE-0B74-4B2A-AB29-384F787C7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3433763"/>
            <a:ext cx="2570479" cy="2743200"/>
          </a:xfrm>
        </p:spPr>
        <p:txBody>
          <a:bodyPr anchor="t">
            <a:normAutofit/>
          </a:bodyPr>
          <a:lstStyle/>
          <a:p>
            <a:pPr algn="ctr"/>
            <a:r>
              <a:rPr lang="en-US" dirty="0"/>
              <a:t>Day One in the classroom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8D7592-84F0-4F8C-9E96-98E22B37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0" y="643467"/>
            <a:ext cx="5467349" cy="5533496"/>
          </a:xfrm>
        </p:spPr>
        <p:txBody>
          <a:bodyPr anchor="ctr">
            <a:normAutofit/>
          </a:bodyPr>
          <a:lstStyle/>
          <a:p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Is observation! </a:t>
            </a:r>
          </a:p>
          <a:p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Look around for:</a:t>
            </a:r>
          </a:p>
          <a:p>
            <a:pPr lvl="1"/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Classroom expectations </a:t>
            </a:r>
          </a:p>
          <a:p>
            <a:pPr lvl="1"/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Emergency protocols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Begin to build relationships with your students </a:t>
            </a:r>
          </a:p>
          <a:p>
            <a:pPr lvl="1">
              <a:lnSpc>
                <a:spcPct val="150000"/>
              </a:lnSpc>
            </a:pP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Learn how to pronounce your student’s names accurately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Get to know each other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Keep it friendly but professional</a:t>
            </a:r>
          </a:p>
          <a:p>
            <a:pPr lvl="1">
              <a:lnSpc>
                <a:spcPct val="150000"/>
              </a:lnSpc>
            </a:pPr>
            <a:r>
              <a:rPr lang="en-US" sz="2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Get on their eye-level</a:t>
            </a:r>
          </a:p>
          <a:p>
            <a:pPr lvl="1"/>
            <a:endParaRPr lang="en-US" sz="1600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lvl="0" indent="0">
              <a:buNone/>
            </a:pPr>
            <a:endParaRPr lang="en-US" sz="20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02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838200" y="913745"/>
            <a:ext cx="7620000" cy="10480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0" tIns="45706" rIns="91430" bIns="45706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ts val="4400"/>
            </a:pPr>
            <a:r>
              <a:rPr lang="en-US" sz="3301" dirty="0">
                <a:solidFill>
                  <a:srgbClr val="D71E3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Session 2: Implement the Developmental Asset Profile Survey</a:t>
            </a:r>
            <a:endParaRPr dirty="0">
              <a:solidFill>
                <a:srgbClr val="D71E3E"/>
              </a:solidFill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838200" y="2133263"/>
            <a:ext cx="7620000" cy="3353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0" tIns="45706" rIns="91430" bIns="45706" rtlCol="0" anchor="t" anchorCtr="0">
            <a:noAutofit/>
          </a:bodyPr>
          <a:lstStyle/>
          <a:p>
            <a:pPr marL="228621" indent="-228621">
              <a:lnSpc>
                <a:spcPct val="75000"/>
              </a:lnSpc>
              <a:spcBef>
                <a:spcPts val="0"/>
              </a:spcBef>
              <a:buClr>
                <a:srgbClr val="056E9F"/>
              </a:buClr>
              <a:buSzPts val="2220"/>
              <a:buFont typeface="Arial"/>
              <a:buChar char="•"/>
            </a:pPr>
            <a:r>
              <a:rPr lang="en-US" sz="166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are placed with a student, </a:t>
            </a:r>
            <a:r>
              <a:rPr lang="en-US" sz="1665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grade 3 and up</a:t>
            </a:r>
            <a:r>
              <a:rPr lang="en-US" sz="166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you will be provided with the DAP and implementation tips before your second visit. </a:t>
            </a:r>
            <a:endParaRPr dirty="0"/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2220"/>
              <a:buFont typeface="Arial"/>
              <a:buChar char="•"/>
            </a:pPr>
            <a:r>
              <a:rPr lang="en-US" sz="166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expected to take no more than 15 minutes. </a:t>
            </a:r>
            <a:endParaRPr dirty="0"/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2220"/>
              <a:buFont typeface="Arial"/>
              <a:buChar char="•"/>
            </a:pPr>
            <a:r>
              <a:rPr lang="en-US" sz="166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 the second visit: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850"/>
              <a:buFont typeface="Century Gothic"/>
              <a:buChar char="–"/>
            </a:pPr>
            <a:r>
              <a:rPr lang="en-US" sz="138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the survey- Follow the script. 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850"/>
              <a:buFont typeface="Century Gothic"/>
              <a:buChar char="–"/>
            </a:pPr>
            <a:r>
              <a:rPr lang="en-US" sz="138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Provide the student with the survey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850"/>
              <a:buFont typeface="Century Gothic"/>
              <a:buChar char="–"/>
            </a:pPr>
            <a:r>
              <a:rPr lang="en-US" sz="138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read the questions to the child if their reading skills are not strong.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850"/>
              <a:buFont typeface="Century Gothic"/>
              <a:buChar char="–"/>
            </a:pPr>
            <a:r>
              <a:rPr lang="en-US" sz="138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they don’t understand the question, you can explain it to them.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850"/>
              <a:buFont typeface="Century Gothic"/>
              <a:buChar char="–"/>
            </a:pPr>
            <a:r>
              <a:rPr lang="en-US" sz="138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they don’t finish, that’s ok. You can finish on the third visit.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850"/>
              <a:buFont typeface="Century Gothic"/>
              <a:buChar char="–"/>
            </a:pPr>
            <a:r>
              <a:rPr lang="en-US" sz="138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 the survey and place it in a sealed envelope and put that envelope in the manila envelope labeled DAP (found in the Inspiring Minds Binder).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850"/>
              <a:buFont typeface="Century Gothic"/>
              <a:buChar char="–"/>
            </a:pPr>
            <a:r>
              <a:rPr lang="en-US" sz="1388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You’ll implement again after the student has a minimum of 20 impacts. </a:t>
            </a:r>
            <a:endParaRPr dirty="0"/>
          </a:p>
          <a:p>
            <a:pPr marL="228621" indent="-122866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2220"/>
              <a:buNone/>
            </a:pPr>
            <a:endParaRPr sz="1665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86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 Pulse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GIvePulse</a:t>
            </a:r>
            <a:r>
              <a:rPr lang="en-US" dirty="0"/>
              <a:t>?  </a:t>
            </a:r>
          </a:p>
          <a:p>
            <a:pPr lvl="1"/>
            <a:r>
              <a:rPr lang="en-US" dirty="0"/>
              <a:t>Increase Inspiring Minds’ ability understand what’s happening on the ground and follow up. </a:t>
            </a:r>
          </a:p>
          <a:p>
            <a:pPr lvl="1"/>
            <a:r>
              <a:rPr lang="en-US" dirty="0"/>
              <a:t>Increase our communication with volunteers. </a:t>
            </a:r>
          </a:p>
          <a:p>
            <a:pPr lvl="1"/>
            <a:r>
              <a:rPr lang="en-US" dirty="0"/>
              <a:t>Allows for transparency with the school. </a:t>
            </a:r>
          </a:p>
          <a:p>
            <a:r>
              <a:rPr lang="en-US" dirty="0"/>
              <a:t>What you can do:  </a:t>
            </a:r>
          </a:p>
          <a:p>
            <a:pPr lvl="1"/>
            <a:r>
              <a:rPr lang="en-US" dirty="0"/>
              <a:t>Register for events </a:t>
            </a:r>
          </a:p>
          <a:p>
            <a:pPr lvl="1"/>
            <a:r>
              <a:rPr lang="en-US" dirty="0"/>
              <a:t>Tell us you are unable to attend a shift </a:t>
            </a:r>
          </a:p>
          <a:p>
            <a:pPr lvl="1"/>
            <a:r>
              <a:rPr lang="en-US" dirty="0"/>
              <a:t>Rate and comment on your experience </a:t>
            </a:r>
          </a:p>
          <a:p>
            <a:pPr lvl="1"/>
            <a:r>
              <a:rPr lang="en-US" dirty="0"/>
              <a:t>Ask for help </a:t>
            </a:r>
          </a:p>
          <a:p>
            <a:pPr lvl="1"/>
            <a:r>
              <a:rPr lang="en-US" dirty="0"/>
              <a:t>Message us </a:t>
            </a:r>
          </a:p>
          <a:p>
            <a:pPr lvl="1"/>
            <a:r>
              <a:rPr lang="en-US" dirty="0"/>
              <a:t>Connect with other volunteers on the “wall”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CABCC9-9059-4880-B92B-1681F48A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623848"/>
            <a:ext cx="395055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5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1F54A-1E15-43B8-934D-BBD75C31F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GivePulse User </a:t>
            </a:r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27827-B794-40C7-8F1F-74B52C2E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our website:  Volunteer-Volunteer Resources </a:t>
            </a:r>
            <a:r>
              <a:rPr lang="en-US" dirty="0" smtClean="0"/>
              <a:t>(coming soon) </a:t>
            </a:r>
          </a:p>
          <a:p>
            <a:r>
              <a:rPr lang="en-US" dirty="0" smtClean="0"/>
              <a:t>On GivePulse </a:t>
            </a:r>
          </a:p>
          <a:p>
            <a:pPr lvl="1"/>
            <a:r>
              <a:rPr lang="en-US" dirty="0" smtClean="0"/>
              <a:t>User </a:t>
            </a:r>
            <a:r>
              <a:rPr lang="en-US" dirty="0"/>
              <a:t>Guide </a:t>
            </a:r>
          </a:p>
          <a:p>
            <a:pPr lvl="1"/>
            <a:r>
              <a:rPr lang="en-US" dirty="0"/>
              <a:t>How Do I’s </a:t>
            </a:r>
          </a:p>
          <a:p>
            <a:endParaRPr lang="en-US" dirty="0" smtClean="0"/>
          </a:p>
          <a:p>
            <a:r>
              <a:rPr lang="en-US" dirty="0" smtClean="0"/>
              <a:t>Short </a:t>
            </a:r>
            <a:r>
              <a:rPr lang="en-US" dirty="0"/>
              <a:t>instructional videos on key topics </a:t>
            </a:r>
            <a:r>
              <a:rPr lang="en-US" dirty="0" smtClean="0"/>
              <a:t>on our Facebook and web (soon). </a:t>
            </a:r>
            <a:endParaRPr lang="en-US" dirty="0"/>
          </a:p>
          <a:p>
            <a:pPr lvl="1"/>
            <a:r>
              <a:rPr lang="en-US" dirty="0"/>
              <a:t>Register for an event </a:t>
            </a:r>
          </a:p>
          <a:p>
            <a:pPr lvl="1"/>
            <a:r>
              <a:rPr lang="en-US" dirty="0"/>
              <a:t>Cancel a shift </a:t>
            </a:r>
            <a:endParaRPr lang="en-US" dirty="0" smtClean="0"/>
          </a:p>
          <a:p>
            <a:pPr lvl="1"/>
            <a:r>
              <a:rPr lang="en-US" dirty="0" smtClean="0"/>
              <a:t>Upload a document</a:t>
            </a: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Google Shape;198;p2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3D96C187-4D29-4610-BF62-C341A2F098E5}"/>
              </a:ext>
            </a:extLst>
          </p:cNvPr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33879" b="36165"/>
          <a:stretch/>
        </p:blipFill>
        <p:spPr>
          <a:xfrm>
            <a:off x="4896395" y="4778695"/>
            <a:ext cx="3948072" cy="118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548" y="2209800"/>
            <a:ext cx="62865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891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838200" y="913745"/>
            <a:ext cx="7620000" cy="10480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0" tIns="45706" rIns="91430" bIns="45706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ts val="3200"/>
            </a:pPr>
            <a:r>
              <a:rPr lang="en-US" sz="2401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Opportunities for additional training, more opportunities to connect with each other, and access to more resources  </a:t>
            </a:r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838200" y="2133263"/>
            <a:ext cx="7620000" cy="3353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0" tIns="45706" rIns="91430" bIns="45706" rtlCol="0" anchor="t" anchorCtr="0">
            <a:noAutofit/>
          </a:bodyPr>
          <a:lstStyle/>
          <a:p>
            <a:pPr marL="228621" indent="-148590">
              <a:lnSpc>
                <a:spcPct val="75000"/>
              </a:lnSpc>
              <a:spcBef>
                <a:spcPts val="0"/>
              </a:spcBef>
              <a:buClr>
                <a:srgbClr val="056E9F"/>
              </a:buClr>
              <a:buSzPts val="1680"/>
              <a:buNone/>
            </a:pPr>
            <a:endParaRPr sz="1260" u="sng" dirty="0">
              <a:solidFill>
                <a:schemeClr val="hlink"/>
              </a:solidFill>
              <a:latin typeface="Century Gothic"/>
              <a:ea typeface="Century Gothic"/>
              <a:cs typeface="Century Gothic"/>
              <a:sym typeface="Century Gothic"/>
              <a:hlinkClick r:id="rId3"/>
            </a:endParaRPr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1679"/>
              <a:buFont typeface="Arial"/>
              <a:buChar char="•"/>
            </a:pPr>
            <a:r>
              <a:rPr lang="en-US" sz="126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Monthly newsletter with tips and stories via </a:t>
            </a:r>
            <a:r>
              <a:rPr lang="en-US" sz="126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GivePulse</a:t>
            </a:r>
            <a:endParaRPr sz="126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1679"/>
              <a:buFont typeface="Arial"/>
              <a:buChar char="•"/>
            </a:pPr>
            <a:r>
              <a:rPr lang="en-US" sz="126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Communicate with other volunteers at your school via </a:t>
            </a:r>
            <a:r>
              <a:rPr lang="en-US" sz="126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GivePulse</a:t>
            </a:r>
            <a:endParaRPr sz="126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1679"/>
              <a:buFont typeface="Arial"/>
              <a:buChar char="•"/>
            </a:pPr>
            <a:r>
              <a:rPr lang="en-US" sz="126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Deep dives will be offered monthly in Literacy and Math, pick one that’s convenient for you</a:t>
            </a:r>
            <a:endParaRPr dirty="0"/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1679"/>
              <a:buFont typeface="Arial"/>
              <a:buChar char="•"/>
            </a:pPr>
            <a:r>
              <a:rPr lang="en-US" sz="126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Monthly “coffee hour” to meet face to face and discuss important topics</a:t>
            </a:r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1679"/>
              <a:buFont typeface="Arial"/>
              <a:buChar char="•"/>
            </a:pPr>
            <a:r>
              <a:rPr lang="en-US" sz="1260" dirty="0"/>
              <a:t>Help sessions for </a:t>
            </a:r>
            <a:r>
              <a:rPr lang="en-US" sz="1260" dirty="0" err="1"/>
              <a:t>GivePulse</a:t>
            </a:r>
            <a:r>
              <a:rPr lang="en-US" sz="1260" dirty="0"/>
              <a:t> </a:t>
            </a:r>
            <a:endParaRPr dirty="0"/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1679"/>
              <a:buFont typeface="Arial"/>
              <a:buChar char="•"/>
            </a:pPr>
            <a:r>
              <a:rPr lang="en-US" sz="126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least quarterly training opportunities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400"/>
              <a:buFont typeface="Century Gothic"/>
              <a:buChar char="–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November:  Providence Public School’s Strategic Plan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400"/>
              <a:buFont typeface="Century Gothic"/>
              <a:buChar char="–"/>
            </a:pPr>
            <a:r>
              <a:rPr lang="en-US" sz="105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December:  Everyday Mentoring  </a:t>
            </a:r>
            <a:endParaRPr dirty="0"/>
          </a:p>
          <a:p>
            <a:pPr marL="228621" indent="-228621">
              <a:lnSpc>
                <a:spcPct val="75000"/>
              </a:lnSpc>
              <a:spcBef>
                <a:spcPts val="1400"/>
              </a:spcBef>
              <a:buClr>
                <a:srgbClr val="056E9F"/>
              </a:buClr>
              <a:buSzPts val="1679"/>
              <a:buFont typeface="Arial"/>
              <a:buChar char="•"/>
            </a:pPr>
            <a:r>
              <a:rPr lang="en-US" sz="126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resource page on our website </a:t>
            </a:r>
            <a:endParaRPr dirty="0"/>
          </a:p>
          <a:p>
            <a:pPr marL="548690" lvl="1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400"/>
              <a:buFont typeface="Century Gothic"/>
              <a:buChar char="–"/>
            </a:pPr>
            <a:r>
              <a:rPr lang="en-US" sz="1050" u="sng" dirty="0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www.inspiringmindsri.org/volunteerresources</a:t>
            </a:r>
            <a:endParaRPr sz="10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8759" lvl="2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260"/>
              <a:buFont typeface="Century Gothic"/>
              <a:buChar char="–"/>
            </a:pPr>
            <a:r>
              <a:rPr lang="en-US" sz="94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Overview of standards and curriculum</a:t>
            </a:r>
            <a:endParaRPr dirty="0"/>
          </a:p>
          <a:p>
            <a:pPr marL="868759" lvl="2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260"/>
              <a:buFont typeface="Century Gothic"/>
              <a:buChar char="–"/>
            </a:pPr>
            <a:r>
              <a:rPr lang="en-US" sz="94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Activities to help you understand the learning goals and that you can do with students</a:t>
            </a:r>
          </a:p>
          <a:p>
            <a:pPr marL="868759" lvl="2" indent="-228621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260"/>
              <a:buFont typeface="Century Gothic"/>
              <a:buChar char="–"/>
            </a:pPr>
            <a:r>
              <a:rPr lang="en-US" sz="945" dirty="0"/>
              <a:t>“How do I’s”</a:t>
            </a:r>
            <a:r>
              <a:rPr lang="en-US" sz="94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short videos on </a:t>
            </a:r>
            <a:r>
              <a:rPr lang="en-US" sz="945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GivePulse</a:t>
            </a:r>
            <a:r>
              <a:rPr lang="en-US" sz="945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548690" lvl="1" indent="-161928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400"/>
              <a:buNone/>
            </a:pPr>
            <a:endParaRPr sz="10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20069" lvl="1" indent="0">
              <a:lnSpc>
                <a:spcPct val="75000"/>
              </a:lnSpc>
              <a:spcBef>
                <a:spcPts val="800"/>
              </a:spcBef>
              <a:buClr>
                <a:srgbClr val="056E9F"/>
              </a:buClr>
              <a:buSzPts val="1400"/>
              <a:buNone/>
            </a:pPr>
            <a:endParaRPr sz="105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1435101" y="365125"/>
            <a:ext cx="7080249" cy="1325563"/>
          </a:xfrm>
          <a:prstGeom prst="rect">
            <a:avLst/>
          </a:prstGeom>
        </p:spPr>
        <p:txBody>
          <a:bodyPr spcFirstLastPara="1" vert="horz" lIns="91430" tIns="45706" rIns="91430" bIns="45706" rtlCol="0" anchorCtr="0">
            <a:normAutofit/>
          </a:bodyPr>
          <a:lstStyle/>
          <a:p>
            <a:pPr>
              <a:spcBef>
                <a:spcPts val="0"/>
              </a:spcBef>
              <a:buClr>
                <a:srgbClr val="31521B"/>
              </a:buClr>
              <a:buSzPts val="4400"/>
            </a:pPr>
            <a:r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BCIs</a:t>
            </a:r>
            <a:endParaRPr lang="en-US"/>
          </a:p>
        </p:txBody>
      </p:sp>
      <p:pic>
        <p:nvPicPr>
          <p:cNvPr id="106" name="Graphic 105" descr="Right Pointing Backhand Index ">
            <a:extLst>
              <a:ext uri="{FF2B5EF4-FFF2-40B4-BE49-F238E27FC236}">
                <a16:creationId xmlns:a16="http://schemas.microsoft.com/office/drawing/2014/main" xmlns="" id="{A69A0B9E-C78A-432E-BF4F-01A00E51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8650" y="685006"/>
            <a:ext cx="685800" cy="685800"/>
          </a:xfrm>
          <a:prstGeom prst="rect">
            <a:avLst/>
          </a:prstGeom>
        </p:spPr>
      </p:pic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spcFirstLastPara="1" vert="horz" lIns="91430" tIns="45706" rIns="91430" bIns="45706" rtlCol="0" anchorCtr="0">
            <a:normAutofit/>
          </a:bodyPr>
          <a:lstStyle/>
          <a:p>
            <a:pPr marL="228621" indent="-228621">
              <a:spcBef>
                <a:spcPts val="0"/>
              </a:spcBef>
              <a:buClr>
                <a:srgbClr val="056E9F"/>
              </a:buClr>
              <a:buSzPts val="2400"/>
              <a:buFont typeface="Arial"/>
              <a:buChar char="•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BCIs must be conducted annually. They expire 1 year after date of issuance. </a:t>
            </a:r>
            <a:endParaRPr lang="en-US" dirty="0"/>
          </a:p>
          <a:p>
            <a:pPr marL="548690" lvl="1" indent="-228621">
              <a:spcBef>
                <a:spcPts val="800"/>
              </a:spcBef>
              <a:buClr>
                <a:srgbClr val="056E9F"/>
              </a:buClr>
              <a:buSzPts val="2000"/>
              <a:buFont typeface="Century Gothic"/>
              <a:buChar char="–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In Person: BCI office moved!  It’s now at the Pastore Complex in Cranston.</a:t>
            </a:r>
            <a:endParaRPr lang="en-US" dirty="0"/>
          </a:p>
          <a:p>
            <a:pPr marL="548690" lvl="1" indent="-228621">
              <a:spcBef>
                <a:spcPts val="800"/>
              </a:spcBef>
              <a:buClr>
                <a:srgbClr val="056E9F"/>
              </a:buClr>
              <a:buSzPts val="2000"/>
              <a:buFont typeface="Century Gothic"/>
              <a:buChar char="–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By Mail:  Have the forms notarized and mail them with your check or money order. </a:t>
            </a:r>
          </a:p>
          <a:p>
            <a:pPr marL="548690" lvl="1" indent="-228621">
              <a:spcBef>
                <a:spcPts val="800"/>
              </a:spcBef>
              <a:buClr>
                <a:srgbClr val="056E9F"/>
              </a:buClr>
              <a:buSzPts val="2000"/>
              <a:buFont typeface="Century Gothic"/>
              <a:buChar char="–"/>
            </a:pPr>
            <a:r>
              <a:rPr lang="en-US" dirty="0"/>
              <a:t>Some local police departments will process a BCI. </a:t>
            </a:r>
          </a:p>
          <a:p>
            <a:pPr marL="548690" lvl="1" indent="-228621">
              <a:spcBef>
                <a:spcPts val="800"/>
              </a:spcBef>
              <a:buClr>
                <a:srgbClr val="056E9F"/>
              </a:buClr>
              <a:buSzPts val="2000"/>
              <a:buFont typeface="Century Gothic"/>
              <a:buChar char="–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By Inspiring Minds; we will process it here for you for $10. </a:t>
            </a:r>
            <a:endParaRPr lang="en-US" dirty="0"/>
          </a:p>
          <a:p>
            <a:pPr marL="548690" lvl="1" indent="-228621">
              <a:spcBef>
                <a:spcPts val="800"/>
              </a:spcBef>
              <a:buClr>
                <a:srgbClr val="056E9F"/>
              </a:buClr>
              <a:buSzPts val="2000"/>
              <a:buFont typeface="Century Gothic"/>
              <a:buChar char="–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You will need to maintain your BCI while you volunteer with us.</a:t>
            </a:r>
          </a:p>
          <a:p>
            <a:pPr marL="548690" lvl="1" indent="-228621">
              <a:spcBef>
                <a:spcPts val="800"/>
              </a:spcBef>
              <a:buClr>
                <a:srgbClr val="056E9F"/>
              </a:buClr>
              <a:buSzPts val="2000"/>
              <a:buFont typeface="Century Gothic"/>
              <a:buChar char="–"/>
            </a:pP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Simply upload your BCI into </a:t>
            </a:r>
            <a:r>
              <a:rPr lang="en-US" dirty="0" err="1">
                <a:latin typeface="Century Gothic"/>
                <a:ea typeface="Century Gothic"/>
                <a:cs typeface="Century Gothic"/>
                <a:sym typeface="Century Gothic"/>
              </a:rPr>
              <a:t>GivePulse</a:t>
            </a:r>
            <a: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</a:p>
          <a:p>
            <a:pPr marL="548690" lvl="1" indent="-228621">
              <a:spcBef>
                <a:spcPts val="800"/>
              </a:spcBef>
              <a:buClr>
                <a:srgbClr val="056E9F"/>
              </a:buClr>
              <a:buSzPts val="2000"/>
              <a:buFont typeface="Century Gothic"/>
              <a:buChar char="–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71E3E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963877"/>
            <a:ext cx="7600950" cy="493024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Mission: </a:t>
            </a:r>
          </a:p>
          <a:p>
            <a:pPr marL="0" indent="0">
              <a:buNone/>
            </a:pPr>
            <a:r>
              <a:rPr lang="en-US" sz="4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Inspiring Minds’ mission is to create successful students by providing them with the appropriate academic and social supports. </a:t>
            </a:r>
          </a:p>
        </p:txBody>
      </p:sp>
    </p:spTree>
    <p:extLst>
      <p:ext uri="{BB962C8B-B14F-4D97-AF65-F5344CB8AC3E}">
        <p14:creationId xmlns:p14="http://schemas.microsoft.com/office/powerpoint/2010/main" val="915860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838200" y="913745"/>
            <a:ext cx="7620000" cy="104802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0" tIns="45706" rIns="91430" bIns="45706" rtlCol="0" anchor="b" anchorCtr="0">
            <a:noAutofit/>
          </a:bodyPr>
          <a:lstStyle/>
          <a:p>
            <a:pPr>
              <a:lnSpc>
                <a:spcPct val="85000"/>
              </a:lnSpc>
              <a:spcBef>
                <a:spcPts val="0"/>
              </a:spcBef>
              <a:buClr>
                <a:srgbClr val="31521B"/>
              </a:buClr>
              <a:buSzPts val="4400"/>
            </a:pPr>
            <a:r>
              <a:rPr lang="en-US" sz="3301">
                <a:solidFill>
                  <a:srgbClr val="31521B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Photo IDs</a:t>
            </a: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838200" y="2133263"/>
            <a:ext cx="7620000" cy="33536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0" tIns="45706" rIns="91430" bIns="45706" rtlCol="0" anchor="t" anchorCtr="0">
            <a:noAutofit/>
          </a:bodyPr>
          <a:lstStyle/>
          <a:p>
            <a:pPr marL="228621" indent="-228621">
              <a:lnSpc>
                <a:spcPct val="95000"/>
              </a:lnSpc>
              <a:spcBef>
                <a:spcPts val="0"/>
              </a:spcBef>
              <a:buClr>
                <a:srgbClr val="056E9F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need to have a copy of your government-issued or student ID issued by an Institute of Higher Education. </a:t>
            </a:r>
            <a:endParaRPr dirty="0"/>
          </a:p>
          <a:p>
            <a:pPr marL="228621" indent="-228621">
              <a:lnSpc>
                <a:spcPct val="95000"/>
              </a:lnSpc>
              <a:spcBef>
                <a:spcPts val="1400"/>
              </a:spcBef>
              <a:buClr>
                <a:srgbClr val="056E9F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We’ll take your picture today. That photo will be on your ID card.</a:t>
            </a:r>
            <a:endParaRPr dirty="0"/>
          </a:p>
          <a:p>
            <a:pPr marL="228621" indent="-228621">
              <a:lnSpc>
                <a:spcPct val="95000"/>
              </a:lnSpc>
              <a:spcBef>
                <a:spcPts val="1400"/>
              </a:spcBef>
              <a:buClr>
                <a:srgbClr val="056E9F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Your Inspiring Minds Photo ID must be worn during your shift.  You’ll still be expected to provide collateral and return it at the end of your visit.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6FA0E-A077-403C-BF6C-5C2D4C7B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Other ways you can help!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A74C32-6079-491B-8A1C-23862EA60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That’s ok! If you’re unable to give your time, but want to help in another way, please consider these:  </a:t>
            </a:r>
          </a:p>
          <a:p>
            <a:r>
              <a:rPr lang="en-US" b="1" dirty="0">
                <a:hlinkClick r:id="rId2"/>
              </a:rPr>
              <a:t>Subscribe to our email</a:t>
            </a:r>
            <a:r>
              <a:rPr lang="en-US" b="1" dirty="0"/>
              <a:t> to keep in touch.</a:t>
            </a:r>
          </a:p>
          <a:p>
            <a:r>
              <a:rPr lang="en-US" b="1" dirty="0"/>
              <a:t>Refer a friend. Applications are available on </a:t>
            </a:r>
            <a:r>
              <a:rPr lang="en-US" b="1" dirty="0">
                <a:hlinkClick r:id="rId3"/>
              </a:rPr>
              <a:t>our website</a:t>
            </a:r>
            <a:r>
              <a:rPr lang="en-US" b="1" dirty="0"/>
              <a:t>.  </a:t>
            </a:r>
          </a:p>
          <a:p>
            <a:r>
              <a:rPr lang="en-US" b="1" dirty="0"/>
              <a:t>Recommend a corporate partner. </a:t>
            </a:r>
          </a:p>
          <a:p>
            <a:r>
              <a:rPr lang="en-US" b="1" dirty="0">
                <a:hlinkClick r:id="rId4"/>
              </a:rPr>
              <a:t>Follow us on social media. </a:t>
            </a:r>
            <a:r>
              <a:rPr lang="en-US" b="1" dirty="0"/>
              <a:t> Facebook, Instagram and Twitter. Following, commenting or liking our posts helps to increase our reach.</a:t>
            </a:r>
          </a:p>
          <a:p>
            <a:r>
              <a:rPr lang="en-US" b="1" dirty="0"/>
              <a:t>Making a financial gift. Every little bit helps.  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2428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34EE1F-67D6-498A-8177-640A29376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 sz="2800" b="1" dirty="0"/>
              <a:t>Congratulations on completing your orientation!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5989E7-7803-4369-972C-4FB01DF2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Please have your photo taken for your ID</a:t>
            </a:r>
          </a:p>
          <a:p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Please record your impact in </a:t>
            </a:r>
            <a:r>
              <a:rPr lang="en-US" sz="19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GivePulse</a:t>
            </a:r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and complete the orientation survey. </a:t>
            </a:r>
          </a:p>
          <a:p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happens next: </a:t>
            </a:r>
          </a:p>
          <a:p>
            <a:pPr lvl="1"/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be placed, you must have a complete profile. Check “required information”. </a:t>
            </a:r>
          </a:p>
          <a:p>
            <a:pPr lvl="1"/>
            <a:r>
              <a:rPr lang="en-US" sz="1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Your BCI must be uploaded to your Give Pulse account.</a:t>
            </a:r>
          </a:p>
          <a:p>
            <a:pPr lvl="2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$10.00 fee payable to Inspiring Minds or </a:t>
            </a:r>
          </a:p>
          <a:p>
            <a:pPr lvl="2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Go to the Attorney General’s office to complete and upload. </a:t>
            </a:r>
          </a:p>
          <a:p>
            <a:pPr lvl="2"/>
            <a:r>
              <a:rPr lang="en-US" sz="1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Some local police departments also conduct BCI’s. </a:t>
            </a:r>
          </a:p>
          <a:p>
            <a:pPr lvl="1"/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Then: </a:t>
            </a:r>
          </a:p>
          <a:p>
            <a:pPr lvl="2"/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complete reference checks</a:t>
            </a:r>
          </a:p>
          <a:p>
            <a:pPr lvl="2"/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 complete the national sex offender registry check </a:t>
            </a:r>
          </a:p>
          <a:p>
            <a:pPr lvl="2"/>
            <a:r>
              <a:rPr lang="en-US" sz="19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You’ll get an email from us to register for an event. Confirm your placement. 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207220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6B66808-D140-4437-8613-6C6843AA2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2" y="990600"/>
            <a:ext cx="2683669" cy="26836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you! </a:t>
            </a:r>
          </a:p>
        </p:txBody>
      </p:sp>
      <p:pic>
        <p:nvPicPr>
          <p:cNvPr id="9" name="Picture 8" descr="A close up of a mask&#10;&#10;Description generated with high confidence">
            <a:extLst>
              <a:ext uri="{FF2B5EF4-FFF2-40B4-BE49-F238E27FC236}">
                <a16:creationId xmlns:a16="http://schemas.microsoft.com/office/drawing/2014/main" xmlns="" id="{0D7F7D3D-AA26-439E-B6F9-0F8FF23EC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6" y="3505201"/>
            <a:ext cx="2844799" cy="28447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FBA6C93-FE2C-45B8-886D-981870BB8DFB}"/>
              </a:ext>
            </a:extLst>
          </p:cNvPr>
          <p:cNvSpPr txBox="1"/>
          <p:nvPr/>
        </p:nvSpPr>
        <p:spPr>
          <a:xfrm>
            <a:off x="3124200" y="1930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Melissa Emidy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Executive Director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401-274-3240 Office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401-480-8415 Cell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DCAAA0B-B903-498A-8E32-56C7D7D5C155}"/>
              </a:ext>
            </a:extLst>
          </p:cNvPr>
          <p:cNvSpPr txBox="1"/>
          <p:nvPr/>
        </p:nvSpPr>
        <p:spPr>
          <a:xfrm>
            <a:off x="3124200" y="4648905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Jane Lavoie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Director of Volunteers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401-274-3240</a:t>
            </a:r>
          </a:p>
        </p:txBody>
      </p:sp>
    </p:spTree>
    <p:extLst>
      <p:ext uri="{BB962C8B-B14F-4D97-AF65-F5344CB8AC3E}">
        <p14:creationId xmlns:p14="http://schemas.microsoft.com/office/powerpoint/2010/main" val="69040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4F9F79B-A093-478E-96B5-EE02BC93A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679995-1B16-49A5-8367-6EEE852D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4526280"/>
            <a:ext cx="5558011" cy="1737360"/>
          </a:xfrm>
        </p:spPr>
        <p:txBody>
          <a:bodyPr>
            <a:normAutofit/>
          </a:bodyPr>
          <a:lstStyle/>
          <a:p>
            <a:r>
              <a:rPr lang="en-US" sz="4200"/>
              <a:t>Inspiring Minds’ Funding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4CE94E-62B1-46AB-92DD-A784E1135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595293"/>
            <a:ext cx="4257477" cy="34639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/>
              <a:t>Inspiring Minds funds its programs and services through:</a:t>
            </a:r>
          </a:p>
          <a:p>
            <a:r>
              <a:rPr lang="en-US" sz="1600" dirty="0"/>
              <a:t>Direct and Indirect contributions (17%), </a:t>
            </a:r>
          </a:p>
          <a:p>
            <a:pPr lvl="1"/>
            <a:r>
              <a:rPr lang="en-US" sz="1300" dirty="0" smtClean="0"/>
              <a:t>This includes corporate matching gifts, SECA and United Way Payroll Designation. </a:t>
            </a:r>
            <a:endParaRPr lang="en-US" sz="1300" dirty="0"/>
          </a:p>
          <a:p>
            <a:r>
              <a:rPr lang="en-US" sz="1600" dirty="0"/>
              <a:t>Grants (70%),</a:t>
            </a:r>
          </a:p>
          <a:p>
            <a:r>
              <a:rPr lang="en-US" sz="1600" dirty="0"/>
              <a:t>Events (13%). </a:t>
            </a:r>
          </a:p>
          <a:p>
            <a:r>
              <a:rPr lang="en-US" sz="1600" dirty="0"/>
              <a:t>Neither Providence Public Schools nor the City of Providence contribute to our annual budget.  </a:t>
            </a:r>
          </a:p>
          <a:p>
            <a:r>
              <a:rPr lang="en-US" sz="1600" dirty="0"/>
              <a:t>Our major grantors include the Carter Foundation, the Routhier Foundation, the Elms Foundation, the Murray Family Foundation, and the Collis Foundation. </a:t>
            </a:r>
          </a:p>
          <a:p>
            <a:endParaRPr lang="en-US" sz="1600" dirty="0"/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xmlns="" id="{11394CD8-BD30-4B74-86F4-51FDF3383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9084" y="0"/>
            <a:ext cx="4274916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xmlns="" id="{D4C22394-EBC2-4FAF-A555-6C02D589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rot="16200000">
            <a:off x="113157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3">
            <a:extLst>
              <a:ext uri="{FF2B5EF4-FFF2-40B4-BE49-F238E27FC236}">
                <a16:creationId xmlns:a16="http://schemas.microsoft.com/office/drawing/2014/main" xmlns="" id="{F7194F93-1F71-4A70-9DF1-28F1837711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49672" y="5004581"/>
            <a:ext cx="721797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5">
            <a:extLst>
              <a:ext uri="{FF2B5EF4-FFF2-40B4-BE49-F238E27FC236}">
                <a16:creationId xmlns:a16="http://schemas.microsoft.com/office/drawing/2014/main" xmlns="" id="{9BBC0C84-DC2A-43AE-9576-0A44295E8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47793" y="4865965"/>
            <a:ext cx="220272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65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DF8E3F62-CACD-41C5-8364-B7C6F64993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22900"/>
            <a:ext cx="10317582" cy="6880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06F6F6-3332-4428-B02D-4A2B1CC2DEEE}"/>
              </a:ext>
            </a:extLst>
          </p:cNvPr>
          <p:cNvSpPr txBox="1"/>
          <p:nvPr/>
        </p:nvSpPr>
        <p:spPr>
          <a:xfrm flipH="1">
            <a:off x="76200" y="3657600"/>
            <a:ext cx="3104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About Our Students </a:t>
            </a:r>
          </a:p>
        </p:txBody>
      </p:sp>
    </p:spTree>
    <p:extLst>
      <p:ext uri="{BB962C8B-B14F-4D97-AF65-F5344CB8AC3E}">
        <p14:creationId xmlns:p14="http://schemas.microsoft.com/office/powerpoint/2010/main" val="2763734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636463"/>
            <a:ext cx="901618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Providence Public Schools Brief Overview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Rep. Providence Public Schools Department, 14 Mar. 2014. Web. 19 Aug. 2014. &lt;http://www.providenceschools.org/files/_ySFDs_/96c80521742540473745a49013852ec4/Brief_Overview_031414.pdf&gt;.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0" y="533400"/>
          <a:ext cx="9144000" cy="6287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Students by Race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1164"/>
            <a:ext cx="7567072" cy="4873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5000" y="990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2016-2017 PROVIDENCE PUBLIC SCHOOL STUDENTS</a:t>
            </a:r>
          </a:p>
        </p:txBody>
      </p:sp>
    </p:spTree>
    <p:extLst>
      <p:ext uri="{BB962C8B-B14F-4D97-AF65-F5344CB8AC3E}">
        <p14:creationId xmlns:p14="http://schemas.microsoft.com/office/powerpoint/2010/main" val="39740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Income – Providence Students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0" y="1307711"/>
            <a:ext cx="9914668" cy="2047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12" y="2971800"/>
            <a:ext cx="869879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95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Providence by the numbers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37242"/>
              </p:ext>
            </p:extLst>
          </p:nvPr>
        </p:nvGraphicFramePr>
        <p:xfrm>
          <a:off x="628650" y="1295400"/>
          <a:ext cx="8134350" cy="4666313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409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RI Kidscount Factbook, 2017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D71E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Providence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D71E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Urban Core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D71E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Remainder of the State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>
                    <a:solidFill>
                      <a:srgbClr val="D71E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Children living in poverty  (Census, 2000)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41%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English Language Learners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Receiving Special Education Services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Mobility Rate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Are Chronically Absent in the early years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21%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Read Proficiently at 3rd Grade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Meet Math Expectations at 7th grade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21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Graduate from High School in 4 years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79%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78%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89%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52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Go on to college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59%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050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Of those who go on to college, enrolled in 3rd semester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30%</a:t>
                      </a:r>
                      <a:endParaRPr lang="en-US" sz="18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17145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7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2322</Words>
  <Application>Microsoft Office PowerPoint</Application>
  <PresentationFormat>On-screen Show (4:3)</PresentationFormat>
  <Paragraphs>318</Paragraphs>
  <Slides>43</Slides>
  <Notes>15</Notes>
  <HiddenSlides>3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Century Gothic</vt:lpstr>
      <vt:lpstr>Ebrima</vt:lpstr>
      <vt:lpstr>Helvetica</vt:lpstr>
      <vt:lpstr>Helvetica Light</vt:lpstr>
      <vt:lpstr>Times New Roman</vt:lpstr>
      <vt:lpstr>Trebuchet MS</vt:lpstr>
      <vt:lpstr>Tw Cen MT Condensed</vt:lpstr>
      <vt:lpstr>Wingdings</vt:lpstr>
      <vt:lpstr>Wingdings 3</vt:lpstr>
      <vt:lpstr>Office Theme</vt:lpstr>
      <vt:lpstr>2_Office Theme</vt:lpstr>
      <vt:lpstr>1_Facet</vt:lpstr>
      <vt:lpstr>Acrobat Document</vt:lpstr>
      <vt:lpstr>Volunteer Orientation 2018</vt:lpstr>
      <vt:lpstr>Orientation Objectives</vt:lpstr>
      <vt:lpstr>PowerPoint Presentation</vt:lpstr>
      <vt:lpstr>PowerPoint Presentation</vt:lpstr>
      <vt:lpstr>Inspiring Minds’ Funding </vt:lpstr>
      <vt:lpstr>PowerPoint Presentation</vt:lpstr>
      <vt:lpstr>PowerPoint Presentation</vt:lpstr>
      <vt:lpstr>Family Income – Providence Students</vt:lpstr>
      <vt:lpstr>Providence by the numbers</vt:lpstr>
      <vt:lpstr>Why Does   It Matter?</vt:lpstr>
      <vt:lpstr>Inspiring Minds’ Programs </vt:lpstr>
      <vt:lpstr>Our goals… </vt:lpstr>
      <vt:lpstr>How Inspiring Minds works:</vt:lpstr>
      <vt:lpstr>Consider tutoring and mentoring as complementary  in your work with students.  </vt:lpstr>
      <vt:lpstr>About Public Schools:  </vt:lpstr>
      <vt:lpstr>About Teaching to Standards </vt:lpstr>
      <vt:lpstr>About the Common Core</vt:lpstr>
      <vt:lpstr>PowerPoint Presentation</vt:lpstr>
      <vt:lpstr>PowerPoint Presentation</vt:lpstr>
      <vt:lpstr>PowerPoint Presentation</vt:lpstr>
      <vt:lpstr>PowerPoint Presentation</vt:lpstr>
      <vt:lpstr>What do we say while children are working? </vt:lpstr>
      <vt:lpstr>Developmental Relationships Framework </vt:lpstr>
      <vt:lpstr>The bottom line:</vt:lpstr>
      <vt:lpstr>Volunteer  Policies and Protocols </vt:lpstr>
      <vt:lpstr>Preparing for emergency situations </vt:lpstr>
      <vt:lpstr>Confidentiality</vt:lpstr>
      <vt:lpstr>Code of conduct</vt:lpstr>
      <vt:lpstr>PowerPoint Presentation</vt:lpstr>
      <vt:lpstr>Mandatory reporting</vt:lpstr>
      <vt:lpstr>Agreements </vt:lpstr>
      <vt:lpstr>Day One and Beyond</vt:lpstr>
      <vt:lpstr>Getting to School and your classroom</vt:lpstr>
      <vt:lpstr>Day One in the classroom </vt:lpstr>
      <vt:lpstr>Session 2: Implement the Developmental Asset Profile Survey</vt:lpstr>
      <vt:lpstr>Give Pulse </vt:lpstr>
      <vt:lpstr>GivePulse User Resources </vt:lpstr>
      <vt:lpstr>Opportunities for additional training, more opportunities to connect with each other, and access to more resources  </vt:lpstr>
      <vt:lpstr>BCIs</vt:lpstr>
      <vt:lpstr>Photo IDs</vt:lpstr>
      <vt:lpstr>Other ways you can help!</vt:lpstr>
      <vt:lpstr>Congratulations on completing your orientation!</vt:lpstr>
      <vt:lpstr>Thank you!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Orientation 2018</dc:title>
  <dc:creator>Jeff Emidy</dc:creator>
  <cp:lastModifiedBy>Melissa Emidy</cp:lastModifiedBy>
  <cp:revision>19</cp:revision>
  <dcterms:created xsi:type="dcterms:W3CDTF">2018-07-29T07:25:52Z</dcterms:created>
  <dcterms:modified xsi:type="dcterms:W3CDTF">2018-08-15T19:35:11Z</dcterms:modified>
</cp:coreProperties>
</file>